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ink/ink1.xml" ContentType="application/inkml+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6.xml" ContentType="application/vnd.openxmlformats-officedocument.presentationml.tags+xml"/>
  <Override PartName="/ppt/tags/tag27.xml" ContentType="application/vnd.openxmlformats-officedocument.presentationml.tags+xml"/>
  <Override PartName="/ppt/notesSlides/notesSlide1.xml" ContentType="application/vnd.openxmlformats-officedocument.presentationml.notesSlide+xml"/>
  <Override PartName="/ppt/tags/tag28.xml" ContentType="application/vnd.openxmlformats-officedocument.presentationml.tags+xml"/>
  <Override PartName="/ppt/notesSlides/notesSlide2.xml" ContentType="application/vnd.openxmlformats-officedocument.presentationml.notesSlide+xml"/>
  <Override PartName="/ppt/tags/tag29.xml" ContentType="application/vnd.openxmlformats-officedocument.presentationml.tags+xml"/>
  <Override PartName="/ppt/notesSlides/notesSlide3.xml" ContentType="application/vnd.openxmlformats-officedocument.presentationml.notesSlide+xml"/>
  <Override PartName="/ppt/tags/tag30.xml" ContentType="application/vnd.openxmlformats-officedocument.presentationml.tags+xml"/>
  <Override PartName="/ppt/notesSlides/notesSlide4.xml" ContentType="application/vnd.openxmlformats-officedocument.presentationml.notesSlide+xml"/>
  <Override PartName="/ppt/tags/tag31.xml" ContentType="application/vnd.openxmlformats-officedocument.presentationml.tags+xml"/>
  <Override PartName="/ppt/notesSlides/notesSlide5.xml" ContentType="application/vnd.openxmlformats-officedocument.presentationml.notesSlide+xml"/>
  <Override PartName="/ppt/tags/tag32.xml" ContentType="application/vnd.openxmlformats-officedocument.presentationml.tags+xml"/>
  <Override PartName="/ppt/notesSlides/notesSlide6.xml" ContentType="application/vnd.openxmlformats-officedocument.presentationml.notesSlide+xml"/>
  <Override PartName="/ppt/tags/tag33.xml" ContentType="application/vnd.openxmlformats-officedocument.presentationml.tags+xml"/>
  <Override PartName="/ppt/notesSlides/notesSlide7.xml" ContentType="application/vnd.openxmlformats-officedocument.presentationml.notesSlide+xml"/>
  <Override PartName="/ppt/tags/tag34.xml" ContentType="application/vnd.openxmlformats-officedocument.presentationml.tags+xml"/>
  <Override PartName="/ppt/notesSlides/notesSlide8.xml" ContentType="application/vnd.openxmlformats-officedocument.presentationml.notesSlide+xml"/>
  <Override PartName="/ppt/tags/tag35.xml" ContentType="application/vnd.openxmlformats-officedocument.presentationml.tags+xml"/>
  <Override PartName="/ppt/notesSlides/notesSlide9.xml" ContentType="application/vnd.openxmlformats-officedocument.presentationml.notesSlide+xml"/>
  <Override PartName="/ppt/tags/tag36.xml" ContentType="application/vnd.openxmlformats-officedocument.presentationml.tags+xml"/>
  <Override PartName="/ppt/notesSlides/notesSlide10.xml" ContentType="application/vnd.openxmlformats-officedocument.presentationml.notesSlide+xml"/>
  <Override PartName="/ppt/tags/tag37.xml" ContentType="application/vnd.openxmlformats-officedocument.presentationml.tags+xml"/>
  <Override PartName="/ppt/notesSlides/notesSlide11.xml" ContentType="application/vnd.openxmlformats-officedocument.presentationml.notesSlide+xml"/>
  <Override PartName="/ppt/tags/tag38.xml" ContentType="application/vnd.openxmlformats-officedocument.presentationml.tags+xml"/>
  <Override PartName="/ppt/notesSlides/notesSlide12.xml" ContentType="application/vnd.openxmlformats-officedocument.presentationml.notesSlide+xml"/>
  <Override PartName="/ppt/tags/tag39.xml" ContentType="application/vnd.openxmlformats-officedocument.presentationml.tags+xml"/>
  <Override PartName="/ppt/notesSlides/notesSlide13.xml" ContentType="application/vnd.openxmlformats-officedocument.presentationml.notesSlide+xml"/>
  <Override PartName="/ppt/tags/tag40.xml" ContentType="application/vnd.openxmlformats-officedocument.presentationml.tags+xml"/>
  <Override PartName="/ppt/notesSlides/notesSlide14.xml" ContentType="application/vnd.openxmlformats-officedocument.presentationml.notesSlide+xml"/>
  <Override PartName="/ppt/tags/tag41.xml" ContentType="application/vnd.openxmlformats-officedocument.presentationml.tags+xml"/>
  <Override PartName="/ppt/notesSlides/notesSlide15.xml" ContentType="application/vnd.openxmlformats-officedocument.presentationml.notesSlide+xml"/>
  <Override PartName="/ppt/tags/tag42.xml" ContentType="application/vnd.openxmlformats-officedocument.presentationml.tags+xml"/>
  <Override PartName="/ppt/notesSlides/notesSlide16.xml" ContentType="application/vnd.openxmlformats-officedocument.presentationml.notesSlide+xml"/>
  <Override PartName="/ppt/tags/tag43.xml" ContentType="application/vnd.openxmlformats-officedocument.presentationml.tags+xml"/>
  <Override PartName="/ppt/notesSlides/notesSlide17.xml" ContentType="application/vnd.openxmlformats-officedocument.presentationml.notesSlide+xml"/>
  <Override PartName="/ppt/tags/tag44.xml" ContentType="application/vnd.openxmlformats-officedocument.presentationml.tags+xml"/>
  <Override PartName="/ppt/notesSlides/notesSlide18.xml" ContentType="application/vnd.openxmlformats-officedocument.presentationml.notesSlide+xml"/>
  <Override PartName="/ppt/tags/tag45.xml" ContentType="application/vnd.openxmlformats-officedocument.presentationml.tags+xml"/>
  <Override PartName="/ppt/notesSlides/notesSlide19.xml" ContentType="application/vnd.openxmlformats-officedocument.presentationml.notesSlide+xml"/>
  <Override PartName="/ppt/tags/tag46.xml" ContentType="application/vnd.openxmlformats-officedocument.presentationml.tags+xml"/>
  <Override PartName="/ppt/notesSlides/notesSlide20.xml" ContentType="application/vnd.openxmlformats-officedocument.presentationml.notesSlide+xml"/>
  <Override PartName="/ppt/tags/tag47.xml" ContentType="application/vnd.openxmlformats-officedocument.presentationml.tags+xml"/>
  <Override PartName="/ppt/notesSlides/notesSlide21.xml" ContentType="application/vnd.openxmlformats-officedocument.presentationml.notesSlide+xml"/>
  <Override PartName="/ppt/tags/tag48.xml" ContentType="application/vnd.openxmlformats-officedocument.presentationml.tags+xml"/>
  <Override PartName="/ppt/notesSlides/notesSlide22.xml" ContentType="application/vnd.openxmlformats-officedocument.presentationml.notesSlide+xml"/>
  <Override PartName="/ppt/tags/tag49.xml" ContentType="application/vnd.openxmlformats-officedocument.presentationml.tags+xml"/>
  <Override PartName="/ppt/notesSlides/notesSlide23.xml" ContentType="application/vnd.openxmlformats-officedocument.presentationml.notesSlide+xml"/>
  <Override PartName="/ppt/tags/tag50.xml" ContentType="application/vnd.openxmlformats-officedocument.presentationml.tags+xml"/>
  <Override PartName="/ppt/notesSlides/notesSlide24.xml" ContentType="application/vnd.openxmlformats-officedocument.presentationml.notesSlide+xml"/>
  <Override PartName="/ppt/tags/tag51.xml" ContentType="application/vnd.openxmlformats-officedocument.presentationml.tags+xml"/>
  <Override PartName="/ppt/notesSlides/notesSlide25.xml" ContentType="application/vnd.openxmlformats-officedocument.presentationml.notesSlide+xml"/>
  <Override PartName="/ppt/tags/tag52.xml" ContentType="application/vnd.openxmlformats-officedocument.presentationml.tags+xml"/>
  <Override PartName="/ppt/notesSlides/notesSlide26.xml" ContentType="application/vnd.openxmlformats-officedocument.presentationml.notesSlide+xml"/>
  <Override PartName="/ppt/tags/tag53.xml" ContentType="application/vnd.openxmlformats-officedocument.presentationml.tags+xml"/>
  <Override PartName="/ppt/notesSlides/notesSlide27.xml" ContentType="application/vnd.openxmlformats-officedocument.presentationml.notesSlide+xml"/>
  <Override PartName="/ppt/tags/tag54.xml" ContentType="application/vnd.openxmlformats-officedocument.presentationml.tags+xml"/>
  <Override PartName="/ppt/notesSlides/notesSlide28.xml" ContentType="application/vnd.openxmlformats-officedocument.presentationml.notesSlide+xml"/>
  <Override PartName="/ppt/tags/tag55.xml" ContentType="application/vnd.openxmlformats-officedocument.presentationml.tags+xml"/>
  <Override PartName="/ppt/notesSlides/notesSlide29.xml" ContentType="application/vnd.openxmlformats-officedocument.presentationml.notesSlide+xml"/>
  <Override PartName="/ppt/tags/tag56.xml" ContentType="application/vnd.openxmlformats-officedocument.presentationml.tags+xml"/>
  <Override PartName="/ppt/notesSlides/notesSlide30.xml" ContentType="application/vnd.openxmlformats-officedocument.presentationml.notesSlide+xml"/>
  <Override PartName="/ppt/tags/tag57.xml" ContentType="application/vnd.openxmlformats-officedocument.presentationml.tags+xml"/>
  <Override PartName="/ppt/notesSlides/notesSlide31.xml" ContentType="application/vnd.openxmlformats-officedocument.presentationml.notesSlide+xml"/>
  <Override PartName="/ppt/tags/tag58.xml" ContentType="application/vnd.openxmlformats-officedocument.presentationml.tags+xml"/>
  <Override PartName="/ppt/notesSlides/notesSlide32.xml" ContentType="application/vnd.openxmlformats-officedocument.presentationml.notesSlide+xml"/>
  <Override PartName="/ppt/tags/tag59.xml" ContentType="application/vnd.openxmlformats-officedocument.presentationml.tags+xml"/>
  <Override PartName="/ppt/notesSlides/notesSlide33.xml" ContentType="application/vnd.openxmlformats-officedocument.presentationml.notesSlide+xml"/>
  <Override PartName="/ppt/tags/tag60.xml" ContentType="application/vnd.openxmlformats-officedocument.presentationml.tags+xml"/>
  <Override PartName="/ppt/notesSlides/notesSlide34.xml" ContentType="application/vnd.openxmlformats-officedocument.presentationml.notesSlide+xml"/>
  <Override PartName="/ppt/tags/tag61.xml" ContentType="application/vnd.openxmlformats-officedocument.presentationml.tags+xml"/>
  <Override PartName="/ppt/notesSlides/notesSlide35.xml" ContentType="application/vnd.openxmlformats-officedocument.presentationml.notesSlide+xml"/>
  <Override PartName="/ppt/tags/tag62.xml" ContentType="application/vnd.openxmlformats-officedocument.presentationml.tags+xml"/>
  <Override PartName="/ppt/notesSlides/notesSlide36.xml" ContentType="application/vnd.openxmlformats-officedocument.presentationml.notesSlide+xml"/>
  <Override PartName="/ppt/tags/tag63.xml" ContentType="application/vnd.openxmlformats-officedocument.presentationml.tags+xml"/>
  <Override PartName="/ppt/notesSlides/notesSlide37.xml" ContentType="application/vnd.openxmlformats-officedocument.presentationml.notesSlide+xml"/>
  <Override PartName="/ppt/tags/tag64.xml" ContentType="application/vnd.openxmlformats-officedocument.presentationml.tags+xml"/>
  <Override PartName="/ppt/notesSlides/notesSlide38.xml" ContentType="application/vnd.openxmlformats-officedocument.presentationml.notesSlide+xml"/>
  <Override PartName="/ppt/tags/tag65.xml" ContentType="application/vnd.openxmlformats-officedocument.presentationml.tags+xml"/>
  <Override PartName="/ppt/notesSlides/notesSlide39.xml" ContentType="application/vnd.openxmlformats-officedocument.presentationml.notesSlide+xml"/>
  <Override PartName="/ppt/tags/tag66.xml" ContentType="application/vnd.openxmlformats-officedocument.presentationml.tags+xml"/>
  <Override PartName="/ppt/notesSlides/notesSlide40.xml" ContentType="application/vnd.openxmlformats-officedocument.presentationml.notesSlide+xml"/>
  <Override PartName="/ppt/tags/tag67.xml" ContentType="application/vnd.openxmlformats-officedocument.presentationml.tags+xml"/>
  <Override PartName="/ppt/notesSlides/notesSlide41.xml" ContentType="application/vnd.openxmlformats-officedocument.presentationml.notesSlide+xml"/>
  <Override PartName="/ppt/tags/tag68.xml" ContentType="application/vnd.openxmlformats-officedocument.presentationml.tags+xml"/>
  <Override PartName="/ppt/notesSlides/notesSlide42.xml" ContentType="application/vnd.openxmlformats-officedocument.presentationml.notesSlide+xml"/>
  <Override PartName="/ppt/tags/tag69.xml" ContentType="application/vnd.openxmlformats-officedocument.presentationml.tags+xml"/>
  <Override PartName="/ppt/notesSlides/notesSlide43.xml" ContentType="application/vnd.openxmlformats-officedocument.presentationml.notesSlide+xml"/>
  <Override PartName="/ppt/tags/tag70.xml" ContentType="application/vnd.openxmlformats-officedocument.presentationml.tags+xml"/>
  <Override PartName="/ppt/notesSlides/notesSlide44.xml" ContentType="application/vnd.openxmlformats-officedocument.presentationml.notesSlide+xml"/>
  <Override PartName="/ppt/tags/tag71.xml" ContentType="application/vnd.openxmlformats-officedocument.presentationml.tags+xml"/>
  <Override PartName="/ppt/notesSlides/notesSlide45.xml" ContentType="application/vnd.openxmlformats-officedocument.presentationml.notesSlide+xml"/>
  <Override PartName="/ppt/tags/tag72.xml" ContentType="application/vnd.openxmlformats-officedocument.presentationml.tags+xml"/>
  <Override PartName="/ppt/notesSlides/notesSlide46.xml" ContentType="application/vnd.openxmlformats-officedocument.presentationml.notesSlide+xml"/>
  <Override PartName="/ppt/tags/tag73.xml" ContentType="application/vnd.openxmlformats-officedocument.presentationml.tags+xml"/>
  <Override PartName="/ppt/notesSlides/notesSlide47.xml" ContentType="application/vnd.openxmlformats-officedocument.presentationml.notesSlide+xml"/>
  <Override PartName="/ppt/tags/tag74.xml" ContentType="application/vnd.openxmlformats-officedocument.presentationml.tags+xml"/>
  <Override PartName="/ppt/notesSlides/notesSlide48.xml" ContentType="application/vnd.openxmlformats-officedocument.presentationml.notesSlide+xml"/>
  <Override PartName="/ppt/tags/tag75.xml" ContentType="application/vnd.openxmlformats-officedocument.presentationml.tags+xml"/>
  <Override PartName="/ppt/notesSlides/notesSlide49.xml" ContentType="application/vnd.openxmlformats-officedocument.presentationml.notesSlide+xml"/>
  <Override PartName="/ppt/tags/tag76.xml" ContentType="application/vnd.openxmlformats-officedocument.presentationml.tags+xml"/>
  <Override PartName="/ppt/notesSlides/notesSlide50.xml" ContentType="application/vnd.openxmlformats-officedocument.presentationml.notesSlide+xml"/>
  <Override PartName="/ppt/tags/tag77.xml" ContentType="application/vnd.openxmlformats-officedocument.presentationml.tags+xml"/>
  <Override PartName="/ppt/notesSlides/notesSlide51.xml" ContentType="application/vnd.openxmlformats-officedocument.presentationml.notesSlide+xml"/>
  <Override PartName="/ppt/tags/tag78.xml" ContentType="application/vnd.openxmlformats-officedocument.presentationml.tags+xml"/>
  <Override PartName="/ppt/notesSlides/notesSlide52.xml" ContentType="application/vnd.openxmlformats-officedocument.presentationml.notesSlide+xml"/>
  <Override PartName="/ppt/tags/tag79.xml" ContentType="application/vnd.openxmlformats-officedocument.presentationml.tags+xml"/>
  <Override PartName="/ppt/notesSlides/notesSlide53.xml" ContentType="application/vnd.openxmlformats-officedocument.presentationml.notesSlide+xml"/>
  <Override PartName="/ppt/tags/tag80.xml" ContentType="application/vnd.openxmlformats-officedocument.presentationml.tags+xml"/>
  <Override PartName="/ppt/notesSlides/notesSlide54.xml" ContentType="application/vnd.openxmlformats-officedocument.presentationml.notesSlide+xml"/>
  <Override PartName="/ppt/tags/tag81.xml" ContentType="application/vnd.openxmlformats-officedocument.presentationml.tags+xml"/>
  <Override PartName="/ppt/notesSlides/notesSlide55.xml" ContentType="application/vnd.openxmlformats-officedocument.presentationml.notesSlide+xml"/>
  <Override PartName="/ppt/tags/tag82.xml" ContentType="application/vnd.openxmlformats-officedocument.presentationml.tags+xml"/>
  <Override PartName="/ppt/notesSlides/notesSlide56.xml" ContentType="application/vnd.openxmlformats-officedocument.presentationml.notesSlide+xml"/>
  <Override PartName="/ppt/tags/tag83.xml" ContentType="application/vnd.openxmlformats-officedocument.presentationml.tags+xml"/>
  <Override PartName="/ppt/notesSlides/notesSlide57.xml" ContentType="application/vnd.openxmlformats-officedocument.presentationml.notesSlide+xml"/>
  <Override PartName="/ppt/tags/tag84.xml" ContentType="application/vnd.openxmlformats-officedocument.presentationml.tags+xml"/>
  <Override PartName="/ppt/notesSlides/notesSlide58.xml" ContentType="application/vnd.openxmlformats-officedocument.presentationml.notesSlide+xml"/>
  <Override PartName="/ppt/tags/tag85.xml" ContentType="application/vnd.openxmlformats-officedocument.presentationml.tags+xml"/>
  <Override PartName="/ppt/notesSlides/notesSlide59.xml" ContentType="application/vnd.openxmlformats-officedocument.presentationml.notesSlide+xml"/>
  <Override PartName="/ppt/tags/tag86.xml" ContentType="application/vnd.openxmlformats-officedocument.presentationml.tags+xml"/>
  <Override PartName="/ppt/notesSlides/notesSlide60.xml" ContentType="application/vnd.openxmlformats-officedocument.presentationml.notesSlide+xml"/>
  <Override PartName="/ppt/tags/tag87.xml" ContentType="application/vnd.openxmlformats-officedocument.presentationml.tags+xml"/>
  <Override PartName="/ppt/notesSlides/notesSlide61.xml" ContentType="application/vnd.openxmlformats-officedocument.presentationml.notesSlide+xml"/>
  <Override PartName="/ppt/tags/tag88.xml" ContentType="application/vnd.openxmlformats-officedocument.presentationml.tags+xml"/>
  <Override PartName="/ppt/notesSlides/notesSlide62.xml" ContentType="application/vnd.openxmlformats-officedocument.presentationml.notesSlide+xml"/>
  <Override PartName="/ppt/tags/tag89.xml" ContentType="application/vnd.openxmlformats-officedocument.presentationml.tags+xml"/>
  <Override PartName="/ppt/notesSlides/notesSlide63.xml" ContentType="application/vnd.openxmlformats-officedocument.presentationml.notesSlide+xml"/>
  <Override PartName="/ppt/tags/tag90.xml" ContentType="application/vnd.openxmlformats-officedocument.presentationml.tags+xml"/>
  <Override PartName="/ppt/notesSlides/notesSlide64.xml" ContentType="application/vnd.openxmlformats-officedocument.presentationml.notesSlide+xml"/>
  <Override PartName="/ppt/tags/tag91.xml" ContentType="application/vnd.openxmlformats-officedocument.presentationml.tags+xml"/>
  <Override PartName="/ppt/notesSlides/notesSlide65.xml" ContentType="application/vnd.openxmlformats-officedocument.presentationml.notesSlide+xml"/>
  <Override PartName="/ppt/tags/tag92.xml" ContentType="application/vnd.openxmlformats-officedocument.presentationml.tags+xml"/>
  <Override PartName="/ppt/notesSlides/notesSlide66.xml" ContentType="application/vnd.openxmlformats-officedocument.presentationml.notesSlide+xml"/>
  <Override PartName="/ppt/tags/tag93.xml" ContentType="application/vnd.openxmlformats-officedocument.presentationml.tags+xml"/>
  <Override PartName="/ppt/notesSlides/notesSlide67.xml" ContentType="application/vnd.openxmlformats-officedocument.presentationml.notesSlide+xml"/>
  <Override PartName="/ppt/tags/tag94.xml" ContentType="application/vnd.openxmlformats-officedocument.presentationml.tags+xml"/>
  <Override PartName="/ppt/notesSlides/notesSlide68.xml" ContentType="application/vnd.openxmlformats-officedocument.presentationml.notesSlide+xml"/>
  <Override PartName="/ppt/tags/tag95.xml" ContentType="application/vnd.openxmlformats-officedocument.presentationml.tags+xml"/>
  <Override PartName="/ppt/notesSlides/notesSlide69.xml" ContentType="application/vnd.openxmlformats-officedocument.presentationml.notesSlide+xml"/>
  <Override PartName="/ppt/tags/tag96.xml" ContentType="application/vnd.openxmlformats-officedocument.presentationml.tags+xml"/>
  <Override PartName="/ppt/notesSlides/notesSlide70.xml" ContentType="application/vnd.openxmlformats-officedocument.presentationml.notesSlide+xml"/>
  <Override PartName="/ppt/tags/tag97.xml" ContentType="application/vnd.openxmlformats-officedocument.presentationml.tags+xml"/>
  <Override PartName="/ppt/notesSlides/notesSlide71.xml" ContentType="application/vnd.openxmlformats-officedocument.presentationml.notesSlide+xml"/>
  <Override PartName="/ppt/tags/tag98.xml" ContentType="application/vnd.openxmlformats-officedocument.presentationml.tags+xml"/>
  <Override PartName="/ppt/notesSlides/notesSlide72.xml" ContentType="application/vnd.openxmlformats-officedocument.presentationml.notesSlide+xml"/>
  <Override PartName="/ppt/tags/tag99.xml" ContentType="application/vnd.openxmlformats-officedocument.presentationml.tags+xml"/>
  <Override PartName="/ppt/notesSlides/notesSlide73.xml" ContentType="application/vnd.openxmlformats-officedocument.presentationml.notesSlide+xml"/>
  <Override PartName="/ppt/tags/tag100.xml" ContentType="application/vnd.openxmlformats-officedocument.presentationml.tags+xml"/>
  <Override PartName="/ppt/notesSlides/notesSlide74.xml" ContentType="application/vnd.openxmlformats-officedocument.presentationml.notesSlide+xml"/>
  <Override PartName="/ppt/tags/tag101.xml" ContentType="application/vnd.openxmlformats-officedocument.presentationml.tags+xml"/>
  <Override PartName="/ppt/notesSlides/notesSlide75.xml" ContentType="application/vnd.openxmlformats-officedocument.presentationml.notesSlide+xml"/>
  <Override PartName="/ppt/tags/tag102.xml" ContentType="application/vnd.openxmlformats-officedocument.presentationml.tags+xml"/>
  <Override PartName="/ppt/notesSlides/notesSlide76.xml" ContentType="application/vnd.openxmlformats-officedocument.presentationml.notesSlide+xml"/>
  <Override PartName="/ppt/tags/tag103.xml" ContentType="application/vnd.openxmlformats-officedocument.presentationml.tags+xml"/>
  <Override PartName="/ppt/notesSlides/notesSlide77.xml" ContentType="application/vnd.openxmlformats-officedocument.presentationml.notesSlide+xml"/>
  <Override PartName="/ppt/tags/tag104.xml" ContentType="application/vnd.openxmlformats-officedocument.presentationml.tags+xml"/>
  <Override PartName="/ppt/notesSlides/notesSlide78.xml" ContentType="application/vnd.openxmlformats-officedocument.presentationml.notesSlide+xml"/>
  <Override PartName="/ppt/tags/tag105.xml" ContentType="application/vnd.openxmlformats-officedocument.presentationml.tags+xml"/>
  <Override PartName="/ppt/notesSlides/notesSlide7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85" r:id="rId1"/>
  </p:sldMasterIdLst>
  <p:notesMasterIdLst>
    <p:notesMasterId r:id="rId81"/>
  </p:notesMasterIdLst>
  <p:handoutMasterIdLst>
    <p:handoutMasterId r:id="rId82"/>
  </p:handoutMasterIdLst>
  <p:sldIdLst>
    <p:sldId id="757" r:id="rId2"/>
    <p:sldId id="758" r:id="rId3"/>
    <p:sldId id="759" r:id="rId4"/>
    <p:sldId id="760" r:id="rId5"/>
    <p:sldId id="761" r:id="rId6"/>
    <p:sldId id="762" r:id="rId7"/>
    <p:sldId id="763" r:id="rId8"/>
    <p:sldId id="764" r:id="rId9"/>
    <p:sldId id="765" r:id="rId10"/>
    <p:sldId id="766" r:id="rId11"/>
    <p:sldId id="767" r:id="rId12"/>
    <p:sldId id="768" r:id="rId13"/>
    <p:sldId id="769" r:id="rId14"/>
    <p:sldId id="770" r:id="rId15"/>
    <p:sldId id="771" r:id="rId16"/>
    <p:sldId id="772" r:id="rId17"/>
    <p:sldId id="773" r:id="rId18"/>
    <p:sldId id="774" r:id="rId19"/>
    <p:sldId id="775" r:id="rId20"/>
    <p:sldId id="776" r:id="rId21"/>
    <p:sldId id="777" r:id="rId22"/>
    <p:sldId id="778" r:id="rId23"/>
    <p:sldId id="779" r:id="rId24"/>
    <p:sldId id="780" r:id="rId25"/>
    <p:sldId id="781" r:id="rId26"/>
    <p:sldId id="782" r:id="rId27"/>
    <p:sldId id="783" r:id="rId28"/>
    <p:sldId id="784" r:id="rId29"/>
    <p:sldId id="785" r:id="rId30"/>
    <p:sldId id="786" r:id="rId31"/>
    <p:sldId id="787" r:id="rId32"/>
    <p:sldId id="788" r:id="rId33"/>
    <p:sldId id="789" r:id="rId34"/>
    <p:sldId id="790" r:id="rId35"/>
    <p:sldId id="791" r:id="rId36"/>
    <p:sldId id="792" r:id="rId37"/>
    <p:sldId id="793" r:id="rId38"/>
    <p:sldId id="794" r:id="rId39"/>
    <p:sldId id="795" r:id="rId40"/>
    <p:sldId id="796" r:id="rId41"/>
    <p:sldId id="797" r:id="rId42"/>
    <p:sldId id="798" r:id="rId43"/>
    <p:sldId id="799" r:id="rId44"/>
    <p:sldId id="800" r:id="rId45"/>
    <p:sldId id="801" r:id="rId46"/>
    <p:sldId id="802" r:id="rId47"/>
    <p:sldId id="803" r:id="rId48"/>
    <p:sldId id="804" r:id="rId49"/>
    <p:sldId id="805" r:id="rId50"/>
    <p:sldId id="806" r:id="rId51"/>
    <p:sldId id="807" r:id="rId52"/>
    <p:sldId id="808" r:id="rId53"/>
    <p:sldId id="809" r:id="rId54"/>
    <p:sldId id="810" r:id="rId55"/>
    <p:sldId id="811" r:id="rId56"/>
    <p:sldId id="812" r:id="rId57"/>
    <p:sldId id="813" r:id="rId58"/>
    <p:sldId id="814" r:id="rId59"/>
    <p:sldId id="815" r:id="rId60"/>
    <p:sldId id="816" r:id="rId61"/>
    <p:sldId id="817" r:id="rId62"/>
    <p:sldId id="818" r:id="rId63"/>
    <p:sldId id="819" r:id="rId64"/>
    <p:sldId id="820" r:id="rId65"/>
    <p:sldId id="821" r:id="rId66"/>
    <p:sldId id="822" r:id="rId67"/>
    <p:sldId id="823" r:id="rId68"/>
    <p:sldId id="824" r:id="rId69"/>
    <p:sldId id="825" r:id="rId70"/>
    <p:sldId id="826" r:id="rId71"/>
    <p:sldId id="827" r:id="rId72"/>
    <p:sldId id="828" r:id="rId73"/>
    <p:sldId id="829" r:id="rId74"/>
    <p:sldId id="830" r:id="rId75"/>
    <p:sldId id="831" r:id="rId76"/>
    <p:sldId id="832" r:id="rId77"/>
    <p:sldId id="833" r:id="rId78"/>
    <p:sldId id="834" r:id="rId79"/>
    <p:sldId id="835" r:id="rId80"/>
  </p:sldIdLst>
  <p:sldSz cx="12192000" cy="6858000"/>
  <p:notesSz cx="7315200" cy="9601200"/>
  <p:embeddedFontLst>
    <p:embeddedFont>
      <p:font typeface="Calibri" panose="020F0502020204030204" pitchFamily="34" charset="0"/>
      <p:regular r:id="rId83"/>
      <p:bold r:id="rId84"/>
      <p:italic r:id="rId85"/>
      <p:boldItalic r:id="rId86"/>
    </p:embeddedFont>
  </p:embeddedFontLst>
  <p:custDataLst>
    <p:tags r:id="rId8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6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D79"/>
    <a:srgbClr val="006990"/>
    <a:srgbClr val="F898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25E649-3F16-4E02-A733-19D2CDBF48F0}">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1" autoAdjust="0"/>
    <p:restoredTop sz="86047" autoAdjust="0"/>
  </p:normalViewPr>
  <p:slideViewPr>
    <p:cSldViewPr snapToGrid="0">
      <p:cViewPr varScale="1">
        <p:scale>
          <a:sx n="129" d="100"/>
          <a:sy n="129" d="100"/>
        </p:scale>
        <p:origin x="162" y="2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63" d="100"/>
          <a:sy n="63" d="100"/>
        </p:scale>
        <p:origin x="2698" y="4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2.fntdata"/><Relationship Id="rId89"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viewProps" Target="viewProp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1.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86"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gs" Target="tags/tag1.xml"/><Relationship Id="rId61" Type="http://schemas.openxmlformats.org/officeDocument/2006/relationships/slide" Target="slides/slide60.xml"/><Relationship Id="rId82" Type="http://schemas.openxmlformats.org/officeDocument/2006/relationships/handoutMaster" Target="handoutMasters/handoutMaster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26.xm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7027" tIns="48513" rIns="97027" bIns="48513" rtlCol="0"/>
          <a:lstStyle>
            <a:lvl1pPr algn="l">
              <a:defRPr sz="1300"/>
            </a:lvl1pPr>
          </a:lstStyle>
          <a:p>
            <a:endParaRPr lang="en-US" dirty="0"/>
          </a:p>
        </p:txBody>
      </p:sp>
      <p:sp>
        <p:nvSpPr>
          <p:cNvPr id="3" name="Date Placeholder 2"/>
          <p:cNvSpPr>
            <a:spLocks noGrp="1"/>
          </p:cNvSpPr>
          <p:nvPr>
            <p:ph type="dt" sz="quarter" idx="1"/>
          </p:nvPr>
        </p:nvSpPr>
        <p:spPr>
          <a:xfrm>
            <a:off x="4143587" y="0"/>
            <a:ext cx="3169920" cy="480060"/>
          </a:xfrm>
          <a:prstGeom prst="rect">
            <a:avLst/>
          </a:prstGeom>
        </p:spPr>
        <p:txBody>
          <a:bodyPr vert="horz" lIns="97027" tIns="48513" rIns="97027" bIns="48513" rtlCol="0"/>
          <a:lstStyle>
            <a:lvl1pPr algn="r">
              <a:defRPr sz="1300"/>
            </a:lvl1pPr>
          </a:lstStyle>
          <a:p>
            <a:fld id="{FB004553-04C5-4BB3-AD4E-8B2EF3CDDAF9}" type="datetimeFigureOut">
              <a:rPr lang="en-US" smtClean="0"/>
              <a:t>4/16/2020</a:t>
            </a:fld>
            <a:endParaRPr lang="en-US" dirty="0"/>
          </a:p>
        </p:txBody>
      </p:sp>
      <p:sp>
        <p:nvSpPr>
          <p:cNvPr id="4" name="Footer Placeholder 3"/>
          <p:cNvSpPr>
            <a:spLocks noGrp="1"/>
          </p:cNvSpPr>
          <p:nvPr>
            <p:ph type="ftr" sz="quarter" idx="2"/>
          </p:nvPr>
        </p:nvSpPr>
        <p:spPr>
          <a:xfrm>
            <a:off x="0" y="9119474"/>
            <a:ext cx="3169920" cy="480060"/>
          </a:xfrm>
          <a:prstGeom prst="rect">
            <a:avLst/>
          </a:prstGeom>
        </p:spPr>
        <p:txBody>
          <a:bodyPr vert="horz" lIns="97027" tIns="48513" rIns="97027" bIns="48513" rtlCol="0" anchor="b"/>
          <a:lstStyle>
            <a:lvl1pPr algn="l">
              <a:defRPr sz="1300"/>
            </a:lvl1pPr>
          </a:lstStyle>
          <a:p>
            <a:endParaRPr lang="en-US" dirty="0"/>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7027" tIns="48513" rIns="97027" bIns="48513" rtlCol="0" anchor="b"/>
          <a:lstStyle>
            <a:lvl1pPr algn="r">
              <a:defRPr sz="1300"/>
            </a:lvl1pPr>
          </a:lstStyle>
          <a:p>
            <a:fld id="{2E6A881F-0910-47D3-BD01-4F68834EC353}" type="slidenum">
              <a:rPr lang="en-US" smtClean="0"/>
              <a:t>‹#›</a:t>
            </a:fld>
            <a:endParaRPr lang="en-US" dirty="0"/>
          </a:p>
        </p:txBody>
      </p:sp>
    </p:spTree>
    <p:custDataLst>
      <p:tags r:id="rId2"/>
    </p:custDataLst>
    <p:extLst>
      <p:ext uri="{BB962C8B-B14F-4D97-AF65-F5344CB8AC3E}">
        <p14:creationId xmlns:p14="http://schemas.microsoft.com/office/powerpoint/2010/main" val="32686676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8-03-09T12:32:52.089"/>
    </inkml:context>
    <inkml:brush xml:id="br0">
      <inkml:brushProperty name="width" value="0.03333" units="cm"/>
      <inkml:brushProperty name="height" value="0.03333" units="cm"/>
    </inkml:brush>
  </inkml:definitions>
  <inkml:trace contextRef="#ctx0" brushRef="#br0">13866 7577 4258 0 0,'0'0'-944'0'0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7027" tIns="48513" rIns="97027" bIns="48513" rtlCol="0"/>
          <a:lstStyle>
            <a:lvl1pPr algn="l">
              <a:defRPr sz="1300"/>
            </a:lvl1pPr>
          </a:lstStyle>
          <a:p>
            <a:endParaRPr lang="en-US" dirty="0"/>
          </a:p>
        </p:txBody>
      </p:sp>
      <p:sp>
        <p:nvSpPr>
          <p:cNvPr id="3" name="Date Placeholder 2"/>
          <p:cNvSpPr>
            <a:spLocks noGrp="1"/>
          </p:cNvSpPr>
          <p:nvPr>
            <p:ph type="dt" idx="1"/>
          </p:nvPr>
        </p:nvSpPr>
        <p:spPr>
          <a:xfrm>
            <a:off x="4143587" y="0"/>
            <a:ext cx="3169920" cy="480060"/>
          </a:xfrm>
          <a:prstGeom prst="rect">
            <a:avLst/>
          </a:prstGeom>
        </p:spPr>
        <p:txBody>
          <a:bodyPr vert="horz" lIns="97027" tIns="48513" rIns="97027" bIns="48513" rtlCol="0"/>
          <a:lstStyle>
            <a:lvl1pPr algn="r">
              <a:defRPr sz="1300"/>
            </a:lvl1pPr>
          </a:lstStyle>
          <a:p>
            <a:fld id="{3CB6F0DB-E055-41D0-9102-627A646E4242}" type="datetimeFigureOut">
              <a:rPr lang="en-US" smtClean="0"/>
              <a:t>4/16/2020</a:t>
            </a:fld>
            <a:endParaRPr lang="en-US" dirty="0"/>
          </a:p>
        </p:txBody>
      </p:sp>
      <p:sp>
        <p:nvSpPr>
          <p:cNvPr id="4" name="Slide Image Placeholder 3"/>
          <p:cNvSpPr>
            <a:spLocks noGrp="1" noRot="1" noChangeAspect="1"/>
          </p:cNvSpPr>
          <p:nvPr>
            <p:ph type="sldImg" idx="2"/>
          </p:nvPr>
        </p:nvSpPr>
        <p:spPr>
          <a:xfrm>
            <a:off x="884238" y="639763"/>
            <a:ext cx="5546725" cy="3121025"/>
          </a:xfrm>
          <a:prstGeom prst="rect">
            <a:avLst/>
          </a:prstGeom>
          <a:noFill/>
          <a:ln w="12700">
            <a:solidFill>
              <a:prstClr val="black"/>
            </a:solidFill>
          </a:ln>
        </p:spPr>
        <p:txBody>
          <a:bodyPr vert="horz" lIns="97027" tIns="48513" rIns="97027" bIns="48513" rtlCol="0" anchor="ctr"/>
          <a:lstStyle/>
          <a:p>
            <a:endParaRPr lang="en-US" dirty="0"/>
          </a:p>
        </p:txBody>
      </p:sp>
      <p:sp>
        <p:nvSpPr>
          <p:cNvPr id="5" name="Notes Placeholder 4"/>
          <p:cNvSpPr>
            <a:spLocks noGrp="1"/>
          </p:cNvSpPr>
          <p:nvPr>
            <p:ph type="body" sz="quarter" idx="3"/>
          </p:nvPr>
        </p:nvSpPr>
        <p:spPr>
          <a:xfrm>
            <a:off x="487680" y="4000500"/>
            <a:ext cx="6339840" cy="512064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7027" tIns="48513" rIns="97027" bIns="48513"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7027" tIns="48513" rIns="97027" bIns="48513" rtlCol="0" anchor="b"/>
          <a:lstStyle>
            <a:lvl1pPr algn="r">
              <a:defRPr sz="1300"/>
            </a:lvl1pPr>
          </a:lstStyle>
          <a:p>
            <a:fld id="{9F4FBC3A-A12C-40F9-BB8D-BC30C7901396}" type="slidenum">
              <a:rPr lang="en-US" smtClean="0"/>
              <a:t>‹#›</a:t>
            </a:fld>
            <a:endParaRPr lang="en-US" dirty="0"/>
          </a:p>
        </p:txBody>
      </p:sp>
    </p:spTree>
    <p:extLst>
      <p:ext uri="{BB962C8B-B14F-4D97-AF65-F5344CB8AC3E}">
        <p14:creationId xmlns:p14="http://schemas.microsoft.com/office/powerpoint/2010/main" val="201290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1" name="Slide preview"/>
          <p:cNvSpPr>
            <a:spLocks noGrp="1" noRot="1" noChangeAspect="1"/>
          </p:cNvSpPr>
          <p:nvPr>
            <p:ph type="sldImg"/>
          </p:nvPr>
        </p:nvSpPr>
        <p:spPr/>
      </p:sp>
      <p:sp>
        <p:nvSpPr>
          <p:cNvPr id="11642" name="Notes"/>
          <p:cNvSpPr>
            <a:spLocks noGrp="1"/>
          </p:cNvSpPr>
          <p:nvPr>
            <p:ph type="body" idx="1"/>
          </p:nvPr>
        </p:nvSpPr>
        <p:spPr/>
        <p:txBody>
          <a:bodyPr wrap="square" rtlCol="0"/>
          <a:lstStyle/>
          <a:p>
            <a:pPr marL="0" indent="0">
              <a:buNone/>
            </a:pPr>
            <a:endParaRPr/>
          </a:p>
        </p:txBody>
      </p:sp>
      <p:sp>
        <p:nvSpPr>
          <p:cNvPr id="11643" name="Slide number"/>
          <p:cNvSpPr>
            <a:spLocks noGrp="1"/>
          </p:cNvSpPr>
          <p:nvPr>
            <p:ph type="sldNum" sz="quarter" idx="10"/>
          </p:nvPr>
        </p:nvSpPr>
        <p:spPr/>
        <p:txBody>
          <a:bodyPr/>
          <a:lstStyle/>
          <a:p>
            <a:fld id="{C18812F0-6685-476B-B832-AFB48F091983}" type="slidenum">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 name="Slide preview"/>
          <p:cNvSpPr>
            <a:spLocks noGrp="1" noRot="1" noChangeAspect="1"/>
          </p:cNvSpPr>
          <p:nvPr>
            <p:ph type="sldImg"/>
          </p:nvPr>
        </p:nvSpPr>
        <p:spPr/>
      </p:sp>
      <p:sp>
        <p:nvSpPr>
          <p:cNvPr id="11674"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configure a VM with up to 256 virtual CPUs (vCPUs). The VMkernel includes a CPU scheduler that dynamically schedules vCPUs on the physical CPUs of the host system.</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VMkernel scheduler considers socket-core-thread topology when making scheduling decisions. Intel and AMD processors combine multiple processor cores into a single integrated circuit, called a socket in this discussion. </a:t>
            </a:r>
            <a:br/>
            <a:r>
              <a:rPr lang="en-GB" sz="1200" dirty="0">
                <a:solidFill>
                  <a:srgbClr val="000000"/>
                </a:solidFill>
                <a:latin typeface="Times New Roman" panose="02020603050405020304" pitchFamily="18" charset="0"/>
                <a:cs typeface="Times New Roman" panose="02020603050405020304" pitchFamily="18" charset="0"/>
              </a:rPr>
              <a:t>A socket is a single package with one or more physical CPUs. Each core has one or more logical CPUs (LCPU in the diagram) or threads. With logical CPUs, the core can schedule one thread of execution. </a:t>
            </a:r>
            <a:br/>
            <a:r>
              <a:rPr lang="en-GB" sz="1200" dirty="0">
                <a:solidFill>
                  <a:srgbClr val="000000"/>
                </a:solidFill>
                <a:latin typeface="Times New Roman" panose="02020603050405020304" pitchFamily="18" charset="0"/>
                <a:cs typeface="Times New Roman" panose="02020603050405020304" pitchFamily="18" charset="0"/>
              </a:rPr>
              <a:t>On the slide, the first system is a single-core, dual-socket system with two cores and, therefore, two logical CPUs.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When a vCPU of a single-vCPU or multi-vCPU VM must be scheduled, the VMkernel maps the vCPU to an available logical processor.</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In addition to the physical host configuration, the number of vCPUs configured for a VM also depends on the guest operating system, the applications, and the specific use case for the VM itself.</a:t>
            </a:r>
          </a:p>
        </p:txBody>
      </p:sp>
      <p:sp>
        <p:nvSpPr>
          <p:cNvPr id="11675" name="Slide number"/>
          <p:cNvSpPr>
            <a:spLocks noGrp="1"/>
          </p:cNvSpPr>
          <p:nvPr>
            <p:ph type="sldNum" sz="quarter" idx="10"/>
          </p:nvPr>
        </p:nvSpPr>
        <p:spPr/>
        <p:txBody>
          <a:bodyPr/>
          <a:lstStyle/>
          <a:p>
            <a:fld id="{C18812F0-6685-476B-B832-AFB48F091983}" type="slidenum">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7" name="Slide preview"/>
          <p:cNvSpPr>
            <a:spLocks noGrp="1" noRot="1" noChangeAspect="1"/>
          </p:cNvSpPr>
          <p:nvPr>
            <p:ph type="sldImg"/>
          </p:nvPr>
        </p:nvSpPr>
        <p:spPr/>
      </p:sp>
      <p:sp>
        <p:nvSpPr>
          <p:cNvPr id="11678"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If hyperthreading is enabled, ESXi can schedule two threads at the same time on each processor core (physical CPU). Hyperthreading provides more scheduler throughput. That is, hyperthreading provides more logical CPUs on which vCPUs can be scheduled. </a:t>
            </a:r>
            <a:br/>
            <a:r>
              <a:rPr lang="en-GB" sz="1200" dirty="0">
                <a:solidFill>
                  <a:srgbClr val="000000"/>
                </a:solidFill>
                <a:latin typeface="Times New Roman" panose="02020603050405020304" pitchFamily="18" charset="0"/>
                <a:cs typeface="Times New Roman" panose="02020603050405020304" pitchFamily="18" charset="0"/>
              </a:rPr>
              <a:t>The drawback of hyperthreading is that it does not double the power of a core. So, if both threads of execution need the same on-chip resources at the same time, one thread has to wait. Still, on systems that use hyperthreading technology, performance is improved.</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An ESXi host that is enabled for hyperthreading should behave almost exactly like a standard system. Logical processors on the same core have adjacent CPU numbers. Logical processors 0 and 1 are on the first core, logical processors 2 and 3 are on the second core, and so on.</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Consult the host system hardware documentation to verify whether the BIOS includes support for hyperthreading. Then, enable hyperthreading in the system BIOS. Some manufacturers call this option Logical Processor and others call it Enable Hyperthreading.</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Use the vSphere Client to ensure that hyperthreading for your host is turned on. To access the hyperthreading option, go to the host’s </a:t>
            </a:r>
            <a:r>
              <a:rPr lang="en-GB" sz="1200" b="1" dirty="0">
                <a:solidFill>
                  <a:srgbClr val="000000"/>
                </a:solidFill>
                <a:latin typeface="Times New Roman" panose="02020603050405020304" pitchFamily="18" charset="0"/>
                <a:cs typeface="Times New Roman" panose="02020603050405020304" pitchFamily="18" charset="0"/>
              </a:rPr>
              <a:t>Summary</a:t>
            </a:r>
            <a:r>
              <a:rPr lang="en-GB" sz="1200" dirty="0">
                <a:solidFill>
                  <a:srgbClr val="000000"/>
                </a:solidFill>
                <a:latin typeface="Times New Roman" panose="02020603050405020304" pitchFamily="18" charset="0"/>
                <a:cs typeface="Times New Roman" panose="02020603050405020304" pitchFamily="18" charset="0"/>
              </a:rPr>
              <a:t> tab and select </a:t>
            </a:r>
            <a:r>
              <a:rPr lang="en-GB" sz="1200" b="1" dirty="0">
                <a:solidFill>
                  <a:srgbClr val="000000"/>
                </a:solidFill>
                <a:latin typeface="Times New Roman" panose="02020603050405020304" pitchFamily="18" charset="0"/>
                <a:cs typeface="Times New Roman" panose="02020603050405020304" pitchFamily="18" charset="0"/>
              </a:rPr>
              <a:t>CPUs</a:t>
            </a:r>
            <a:r>
              <a:rPr lang="en-GB" sz="1200" dirty="0">
                <a:solidFill>
                  <a:srgbClr val="000000"/>
                </a:solidFill>
                <a:latin typeface="Times New Roman" panose="02020603050405020304" pitchFamily="18" charset="0"/>
                <a:cs typeface="Times New Roman" panose="02020603050405020304" pitchFamily="18" charset="0"/>
              </a:rPr>
              <a:t> under Hardware.</a:t>
            </a:r>
          </a:p>
        </p:txBody>
      </p:sp>
      <p:sp>
        <p:nvSpPr>
          <p:cNvPr id="11679" name="Slide number"/>
          <p:cNvSpPr>
            <a:spLocks noGrp="1"/>
          </p:cNvSpPr>
          <p:nvPr>
            <p:ph type="sldNum" sz="quarter" idx="10"/>
          </p:nvPr>
        </p:nvSpPr>
        <p:spPr/>
        <p:txBody>
          <a:bodyPr/>
          <a:lstStyle/>
          <a:p>
            <a:fld id="{C18812F0-6685-476B-B832-AFB48F091983}" type="slidenum">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1" name="Slide preview"/>
          <p:cNvSpPr>
            <a:spLocks noGrp="1" noRot="1" noChangeAspect="1"/>
          </p:cNvSpPr>
          <p:nvPr>
            <p:ph type="sldImg"/>
          </p:nvPr>
        </p:nvSpPr>
        <p:spPr/>
      </p:sp>
      <p:sp>
        <p:nvSpPr>
          <p:cNvPr id="11682"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The CPU scheduler can use each logical processor independently to execute VMs, providing capabilities that are similar to traditional symmetric multiprocessing (SMP) systems. The VMkernel intelligently manages processor time to guarantee that the load is spread smoothly across processor cores in the system. Every 2 milliseconds to 40 milliseconds (depending on the socket-core-thread topology), the VMkernel seeks to migrate vCPUs from one logical processor to another to keep the load balanced.</a:t>
            </a:r>
            <a:br/>
            <a:r>
              <a:rPr lang="en-GB" sz="1200" dirty="0">
                <a:solidFill>
                  <a:srgbClr val="000000"/>
                </a:solidFill>
                <a:latin typeface="Times New Roman" panose="02020603050405020304" pitchFamily="18" charset="0"/>
                <a:cs typeface="Times New Roman" panose="02020603050405020304" pitchFamily="18" charset="0"/>
              </a:rPr>
              <a:t>The VMkernel does its best to schedule VMs with multiple vCPUs on two different cores rather than on two logical processors on the same core. But, if necessary, the VMkernel can map two vCPUs from the same VM to threads on the same core.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If a logical processor has no work, it is put into a halted</a:t>
            </a:r>
            <a:r>
              <a:rPr lang="en-GB" sz="1200" i="1" dirty="0">
                <a:solidFill>
                  <a:srgbClr val="000000"/>
                </a:solidFill>
                <a:latin typeface="Times New Roman" panose="02020603050405020304" pitchFamily="18" charset="0"/>
                <a:cs typeface="Times New Roman" panose="02020603050405020304" pitchFamily="18" charset="0"/>
              </a:rPr>
              <a:t> </a:t>
            </a:r>
            <a:r>
              <a:rPr lang="en-GB" sz="1200" dirty="0">
                <a:solidFill>
                  <a:srgbClr val="000000"/>
                </a:solidFill>
                <a:latin typeface="Times New Roman" panose="02020603050405020304" pitchFamily="18" charset="0"/>
                <a:cs typeface="Times New Roman" panose="02020603050405020304" pitchFamily="18" charset="0"/>
              </a:rPr>
              <a:t>state. This action frees its execution resources, and the VM running on the other logical processor on the same core can use the full execution resources of the core. Because the VMkernel scheduler accounts for this halt time, a VM running with the full resources of a core is charged more than a VM running on a half core. This approach to processor management ensures that the server does not violate the ESXi resource allocation rules.</a:t>
            </a:r>
          </a:p>
        </p:txBody>
      </p:sp>
      <p:sp>
        <p:nvSpPr>
          <p:cNvPr id="11683" name="Slide number"/>
          <p:cNvSpPr>
            <a:spLocks noGrp="1"/>
          </p:cNvSpPr>
          <p:nvPr>
            <p:ph type="sldNum" sz="quarter" idx="10"/>
          </p:nvPr>
        </p:nvSpPr>
        <p:spPr/>
        <p:txBody>
          <a:bodyPr/>
          <a:lstStyle/>
          <a:p>
            <a:fld id="{C18812F0-6685-476B-B832-AFB48F091983}" type="slidenum">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4" name="Slide preview"/>
          <p:cNvSpPr>
            <a:spLocks noGrp="1" noRot="1" noChangeAspect="1"/>
          </p:cNvSpPr>
          <p:nvPr>
            <p:ph type="sldImg"/>
          </p:nvPr>
        </p:nvSpPr>
        <p:spPr/>
      </p:sp>
      <p:sp>
        <p:nvSpPr>
          <p:cNvPr id="11685" name="Notes"/>
          <p:cNvSpPr>
            <a:spLocks noGrp="1"/>
          </p:cNvSpPr>
          <p:nvPr>
            <p:ph type="body" idx="1"/>
          </p:nvPr>
        </p:nvSpPr>
        <p:spPr/>
        <p:txBody>
          <a:bodyPr wrap="square" rtlCol="0"/>
          <a:lstStyle/>
          <a:p>
            <a:pPr marL="0" indent="0">
              <a:buNone/>
            </a:pPr>
            <a:endParaRPr/>
          </a:p>
        </p:txBody>
      </p:sp>
      <p:sp>
        <p:nvSpPr>
          <p:cNvPr id="11686" name="Slide number"/>
          <p:cNvSpPr>
            <a:spLocks noGrp="1"/>
          </p:cNvSpPr>
          <p:nvPr>
            <p:ph type="sldNum" sz="quarter" idx="10"/>
          </p:nvPr>
        </p:nvSpPr>
        <p:spPr/>
        <p:txBody>
          <a:bodyPr/>
          <a:lstStyle/>
          <a:p>
            <a:fld id="{C18812F0-6685-476B-B832-AFB48F091983}" type="slidenum">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8" name="Slide preview"/>
          <p:cNvSpPr>
            <a:spLocks noGrp="1" noRot="1" noChangeAspect="1"/>
          </p:cNvSpPr>
          <p:nvPr>
            <p:ph type="sldImg"/>
          </p:nvPr>
        </p:nvSpPr>
        <p:spPr/>
      </p:sp>
      <p:sp>
        <p:nvSpPr>
          <p:cNvPr id="11689" name="Notes"/>
          <p:cNvSpPr>
            <a:spLocks noGrp="1"/>
          </p:cNvSpPr>
          <p:nvPr>
            <p:ph type="body" idx="1"/>
          </p:nvPr>
        </p:nvSpPr>
        <p:spPr/>
        <p:txBody>
          <a:bodyPr wrap="square" rtlCol="0"/>
          <a:lstStyle/>
          <a:p>
            <a:pPr marL="0" indent="0">
              <a:buNone/>
            </a:pPr>
            <a:endParaRPr/>
          </a:p>
        </p:txBody>
      </p:sp>
      <p:sp>
        <p:nvSpPr>
          <p:cNvPr id="11690" name="Slide number"/>
          <p:cNvSpPr>
            <a:spLocks noGrp="1"/>
          </p:cNvSpPr>
          <p:nvPr>
            <p:ph type="sldNum" sz="quarter" idx="10"/>
          </p:nvPr>
        </p:nvSpPr>
        <p:spPr/>
        <p:txBody>
          <a:bodyPr/>
          <a:lstStyle/>
          <a:p>
            <a:fld id="{C18812F0-6685-476B-B832-AFB48F091983}" type="slidenum">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91" name="Slide preview"/>
          <p:cNvSpPr>
            <a:spLocks noGrp="1" noRot="1" noChangeAspect="1"/>
          </p:cNvSpPr>
          <p:nvPr>
            <p:ph type="sldImg"/>
          </p:nvPr>
        </p:nvSpPr>
        <p:spPr/>
      </p:sp>
      <p:sp>
        <p:nvSpPr>
          <p:cNvPr id="11692" name="Notes"/>
          <p:cNvSpPr>
            <a:spLocks noGrp="1"/>
          </p:cNvSpPr>
          <p:nvPr>
            <p:ph type="body" idx="1"/>
          </p:nvPr>
        </p:nvSpPr>
        <p:spPr/>
        <p:txBody>
          <a:bodyPr wrap="square" rtlCol="0"/>
          <a:lstStyle/>
          <a:p>
            <a:pPr marL="0" indent="0">
              <a:buNone/>
            </a:pPr>
            <a:endParaRPr/>
          </a:p>
        </p:txBody>
      </p:sp>
      <p:sp>
        <p:nvSpPr>
          <p:cNvPr id="11693" name="Slide number"/>
          <p:cNvSpPr>
            <a:spLocks noGrp="1"/>
          </p:cNvSpPr>
          <p:nvPr>
            <p:ph type="sldNum" sz="quarter" idx="10"/>
          </p:nvPr>
        </p:nvSpPr>
        <p:spPr/>
        <p:txBody>
          <a:bodyPr/>
          <a:lstStyle/>
          <a:p>
            <a:fld id="{C18812F0-6685-476B-B832-AFB48F091983}" type="slidenum">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95" name="Slide preview"/>
          <p:cNvSpPr>
            <a:spLocks noGrp="1" noRot="1" noChangeAspect="1"/>
          </p:cNvSpPr>
          <p:nvPr>
            <p:ph type="sldImg"/>
          </p:nvPr>
        </p:nvSpPr>
        <p:spPr/>
      </p:sp>
      <p:sp>
        <p:nvSpPr>
          <p:cNvPr id="11696"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Because VMs simultaneously use the resources of an ESXi host, resource contention can occur.</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To manage resources efficiently, vSphere provides mechanisms to allow less, more, or an equal amount of access to a defined resource. vSphere also prevents a VM from consuming large amounts of a resource. vSphere grants a guaranteed amount of a resource to a VM whose performance is not adequate or that requires a certain amount of a resource to run properly.</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When host memory or CPU is overcommitted, a VM’s allocation target is somewhere between its specified reservation and specified limit, depending on the VM’s shares and the system load. vSphere uses a share-based allocation algorithm to achieve efficient resource use for all VMs and to guarantee a given resource to the VMs that need it most.</a:t>
            </a:r>
          </a:p>
        </p:txBody>
      </p:sp>
      <p:sp>
        <p:nvSpPr>
          <p:cNvPr id="11697" name="Slide number"/>
          <p:cNvSpPr>
            <a:spLocks noGrp="1"/>
          </p:cNvSpPr>
          <p:nvPr>
            <p:ph type="sldNum" sz="quarter" idx="10"/>
          </p:nvPr>
        </p:nvSpPr>
        <p:spPr/>
        <p:txBody>
          <a:bodyPr/>
          <a:lstStyle/>
          <a:p>
            <a:fld id="{C18812F0-6685-476B-B832-AFB48F091983}" type="slidenum">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99" name="Slide preview"/>
          <p:cNvSpPr>
            <a:spLocks noGrp="1" noRot="1" noChangeAspect="1"/>
          </p:cNvSpPr>
          <p:nvPr>
            <p:ph type="sldImg"/>
          </p:nvPr>
        </p:nvSpPr>
        <p:spPr/>
      </p:sp>
      <p:sp>
        <p:nvSpPr>
          <p:cNvPr id="11700"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When configuring a memory reservation for a VM, you can specify the VM's configured amount of memory to reserve all of the VM's memory. For example, if a VM is configured with 4 GB of memory, you can set a memory reservation of 4 GB for the VM. You might configure such a memory reservation for a critical VM that must maintain a high level of performance.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Alternatively, you can select the </a:t>
            </a:r>
            <a:r>
              <a:rPr lang="en-US" sz="2000" b="1" dirty="0">
                <a:solidFill>
                  <a:srgbClr val="000000"/>
                </a:solidFill>
                <a:latin typeface="Times New Roman" panose="02020603050405020304" pitchFamily="18" charset="0"/>
                <a:cs typeface="Courier New" pitchFamily="49" charset="0"/>
              </a:rPr>
              <a:t>Reserve All Guest Memory (All locked)</a:t>
            </a:r>
            <a:r>
              <a:rPr lang="en-GB" sz="1200" dirty="0">
                <a:solidFill>
                  <a:srgbClr val="000000"/>
                </a:solidFill>
                <a:latin typeface="Times New Roman" panose="02020603050405020304" pitchFamily="18" charset="0"/>
                <a:cs typeface="Times New Roman" panose="02020603050405020304" pitchFamily="18" charset="0"/>
              </a:rPr>
              <a:t> check box. Selecting this check box ensures that all of the VM's memory gets reserved even if you change the total amount of memory for the VM. The memory reservation is immediately readjusted when the VM's memory configuration changes.</a:t>
            </a:r>
          </a:p>
        </p:txBody>
      </p:sp>
      <p:sp>
        <p:nvSpPr>
          <p:cNvPr id="11701" name="Slide number"/>
          <p:cNvSpPr>
            <a:spLocks noGrp="1"/>
          </p:cNvSpPr>
          <p:nvPr>
            <p:ph type="sldNum" sz="quarter" idx="10"/>
          </p:nvPr>
        </p:nvSpPr>
        <p:spPr/>
        <p:txBody>
          <a:bodyPr/>
          <a:lstStyle/>
          <a:p>
            <a:fld id="{C18812F0-6685-476B-B832-AFB48F091983}" type="slidenum">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2" name="Slide preview"/>
          <p:cNvSpPr>
            <a:spLocks noGrp="1" noRot="1" noChangeAspect="1"/>
          </p:cNvSpPr>
          <p:nvPr>
            <p:ph type="sldImg"/>
          </p:nvPr>
        </p:nvSpPr>
        <p:spPr/>
      </p:sp>
      <p:sp>
        <p:nvSpPr>
          <p:cNvPr id="11703" name="Notes"/>
          <p:cNvSpPr>
            <a:spLocks noGrp="1"/>
          </p:cNvSpPr>
          <p:nvPr>
            <p:ph type="body" idx="1"/>
          </p:nvPr>
        </p:nvSpPr>
        <p:spPr/>
        <p:txBody>
          <a:bodyPr wrap="square" rtlCol="0"/>
          <a:lstStyle/>
          <a:p>
            <a:pPr marL="0" indent="0">
              <a:buNone/>
            </a:pPr>
            <a:endParaRPr/>
          </a:p>
        </p:txBody>
      </p:sp>
      <p:sp>
        <p:nvSpPr>
          <p:cNvPr id="11704" name="Slide number"/>
          <p:cNvSpPr>
            <a:spLocks noGrp="1"/>
          </p:cNvSpPr>
          <p:nvPr>
            <p:ph type="sldNum" sz="quarter" idx="10"/>
          </p:nvPr>
        </p:nvSpPr>
        <p:spPr/>
        <p:txBody>
          <a:bodyPr/>
          <a:lstStyle/>
          <a:p>
            <a:fld id="{C18812F0-6685-476B-B832-AFB48F091983}" type="slidenum">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6" name="Slide preview"/>
          <p:cNvSpPr>
            <a:spLocks noGrp="1" noRot="1" noChangeAspect="1"/>
          </p:cNvSpPr>
          <p:nvPr>
            <p:ph type="sldImg"/>
          </p:nvPr>
        </p:nvSpPr>
        <p:spPr/>
      </p:sp>
      <p:sp>
        <p:nvSpPr>
          <p:cNvPr id="11707"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Specifying limits has the following benefits and drawbacks:</a:t>
            </a:r>
          </a:p>
          <a:p>
            <a:pPr>
              <a:buFont typeface="Arial" pitchFamily="34" charset="0"/>
              <a:buChar char="•"/>
            </a:pPr>
            <a:r>
              <a:t>Benefits: Assigning a limit is useful if you start with a few VMs and want to manage user expectations. The performance deteriorates as you add more VMs. You can simulate having fewer resources available by specifying a limit.</a:t>
            </a:r>
          </a:p>
          <a:p>
            <a:pPr>
              <a:buFont typeface="Arial" pitchFamily="34" charset="0"/>
              <a:buChar char="•"/>
            </a:pPr>
            <a:r>
              <a:t>Drawbacks: You might waste idle resources if you specify a limit. The system does not allow VMs to use more resources than the limit, even when the system is underused and idle resources are available. Specify the limit only if you have good reasons for doing so.</a:t>
            </a:r>
          </a:p>
        </p:txBody>
      </p:sp>
      <p:sp>
        <p:nvSpPr>
          <p:cNvPr id="11708" name="Slide number"/>
          <p:cNvSpPr>
            <a:spLocks noGrp="1"/>
          </p:cNvSpPr>
          <p:nvPr>
            <p:ph type="sldNum" sz="quarter" idx="10"/>
          </p:nvPr>
        </p:nvSpPr>
        <p:spPr/>
        <p:txBody>
          <a:bodyPr/>
          <a:lstStyle/>
          <a:p>
            <a:fld id="{C18812F0-6685-476B-B832-AFB48F091983}" type="slidenum">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4" name="Slide preview"/>
          <p:cNvSpPr>
            <a:spLocks noGrp="1" noRot="1" noChangeAspect="1"/>
          </p:cNvSpPr>
          <p:nvPr>
            <p:ph type="sldImg"/>
          </p:nvPr>
        </p:nvSpPr>
        <p:spPr/>
      </p:sp>
      <p:sp>
        <p:nvSpPr>
          <p:cNvPr id="11645" name="Notes"/>
          <p:cNvSpPr>
            <a:spLocks noGrp="1"/>
          </p:cNvSpPr>
          <p:nvPr>
            <p:ph type="body" idx="1"/>
          </p:nvPr>
        </p:nvSpPr>
        <p:spPr/>
        <p:txBody>
          <a:bodyPr wrap="square" rtlCol="0"/>
          <a:lstStyle/>
          <a:p>
            <a:pPr marL="0" indent="0">
              <a:buNone/>
            </a:pPr>
            <a:endParaRPr/>
          </a:p>
        </p:txBody>
      </p:sp>
      <p:sp>
        <p:nvSpPr>
          <p:cNvPr id="11646" name="Slide number"/>
          <p:cNvSpPr>
            <a:spLocks noGrp="1"/>
          </p:cNvSpPr>
          <p:nvPr>
            <p:ph type="sldNum" sz="quarter" idx="10"/>
          </p:nvPr>
        </p:nvSpPr>
        <p:spPr/>
        <p:txBody>
          <a:bodyPr/>
          <a:lstStyle/>
          <a:p>
            <a:fld id="{C18812F0-6685-476B-B832-AFB48F091983}" type="slidenum">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10" name="Slide preview"/>
          <p:cNvSpPr>
            <a:spLocks noGrp="1" noRot="1" noChangeAspect="1"/>
          </p:cNvSpPr>
          <p:nvPr>
            <p:ph type="sldImg"/>
          </p:nvPr>
        </p:nvSpPr>
        <p:spPr/>
      </p:sp>
      <p:sp>
        <p:nvSpPr>
          <p:cNvPr id="11711"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High, normal, and low settings represent share values with a 4:2:1 ratio, respectively. A custom value of shares assigns a specific number of shares (which expresses a proportional weight) to each VM.</a:t>
            </a:r>
          </a:p>
        </p:txBody>
      </p:sp>
      <p:sp>
        <p:nvSpPr>
          <p:cNvPr id="11712" name="Slide number"/>
          <p:cNvSpPr>
            <a:spLocks noGrp="1"/>
          </p:cNvSpPr>
          <p:nvPr>
            <p:ph type="sldNum" sz="quarter" idx="10"/>
          </p:nvPr>
        </p:nvSpPr>
        <p:spPr/>
        <p:txBody>
          <a:bodyPr/>
          <a:lstStyle/>
          <a:p>
            <a:fld id="{C18812F0-6685-476B-B832-AFB48F091983}" type="slidenum">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14" name="Slide preview"/>
          <p:cNvSpPr>
            <a:spLocks noGrp="1" noRot="1" noChangeAspect="1"/>
          </p:cNvSpPr>
          <p:nvPr>
            <p:ph type="sldImg"/>
          </p:nvPr>
        </p:nvSpPr>
        <p:spPr/>
      </p:sp>
      <p:sp>
        <p:nvSpPr>
          <p:cNvPr id="11715"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The proportional share mechanism applies to CPU, memory, storage I/O, and network I/O allocation. The mechanism operates only when VMs contend for the same resource.</a:t>
            </a:r>
          </a:p>
        </p:txBody>
      </p:sp>
      <p:sp>
        <p:nvSpPr>
          <p:cNvPr id="11716" name="Slide number"/>
          <p:cNvSpPr>
            <a:spLocks noGrp="1"/>
          </p:cNvSpPr>
          <p:nvPr>
            <p:ph type="sldNum" sz="quarter" idx="10"/>
          </p:nvPr>
        </p:nvSpPr>
        <p:spPr/>
        <p:txBody>
          <a:bodyPr/>
          <a:lstStyle/>
          <a:p>
            <a:fld id="{C18812F0-6685-476B-B832-AFB48F091983}" type="slidenum">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18" name="Slide preview"/>
          <p:cNvSpPr>
            <a:spLocks noGrp="1" noRot="1" noChangeAspect="1"/>
          </p:cNvSpPr>
          <p:nvPr>
            <p:ph type="sldImg"/>
          </p:nvPr>
        </p:nvSpPr>
        <p:spPr/>
      </p:sp>
      <p:sp>
        <p:nvSpPr>
          <p:cNvPr id="11719"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add shares to a VM while it is running, and the VM gets more access to that resource (assuming competition for the resource). When you add a VM, it gets shares too. The VM’s share amount factors into the total number of shares, but existing VMs are guaranteed not to be starved for the resource.</a:t>
            </a:r>
          </a:p>
        </p:txBody>
      </p:sp>
      <p:sp>
        <p:nvSpPr>
          <p:cNvPr id="11720" name="Slide number"/>
          <p:cNvSpPr>
            <a:spLocks noGrp="1"/>
          </p:cNvSpPr>
          <p:nvPr>
            <p:ph type="sldNum" sz="quarter" idx="10"/>
          </p:nvPr>
        </p:nvSpPr>
        <p:spPr/>
        <p:txBody>
          <a:bodyPr/>
          <a:lstStyle/>
          <a:p>
            <a:fld id="{C18812F0-6685-476B-B832-AFB48F091983}" type="slidenum">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22" name="Slide preview"/>
          <p:cNvSpPr>
            <a:spLocks noGrp="1" noRot="1" noChangeAspect="1"/>
          </p:cNvSpPr>
          <p:nvPr>
            <p:ph type="sldImg"/>
          </p:nvPr>
        </p:nvSpPr>
        <p:spPr/>
      </p:sp>
      <p:sp>
        <p:nvSpPr>
          <p:cNvPr id="11723"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Shares guarantee that a VM is given a certain amount of a resource (CPU, RAM, storage I/O, or network I/O).</a:t>
            </a:r>
          </a:p>
          <a:p>
            <a:pPr marL="0" lvl="0" indent="0">
              <a:spcBef>
                <a:spcPts val="0"/>
              </a:spcBef>
              <a:spcAft>
                <a:spcPts val="0"/>
              </a:spcAft>
              <a:buNone/>
            </a:pPr>
            <a:r>
              <a:rPr lang="en-US" sz="2000" dirty="0">
                <a:solidFill>
                  <a:schemeClr val="tx2"/>
                </a:solidFill>
                <a:cs typeface="Calibri" pitchFamily="34" charset="0"/>
              </a:rPr>
              <a:t>For example, consider the third row of VMs on the slide:</a:t>
            </a:r>
          </a:p>
          <a:p>
            <a:pPr>
              <a:buFont typeface="Arial" pitchFamily="34" charset="0"/>
              <a:buChar char="•"/>
            </a:pPr>
            <a:r>
              <a:t>VM D is powered on with 1,000 shares.</a:t>
            </a:r>
          </a:p>
          <a:p>
            <a:pPr>
              <a:buFont typeface="Arial" pitchFamily="34" charset="0"/>
              <a:buChar char="•"/>
            </a:pPr>
            <a:r>
              <a:t>Before VM D was powered on, a total of 5,000 shares were available, but VM D’s addition increases the total shares to 6,000.</a:t>
            </a:r>
          </a:p>
          <a:p>
            <a:pPr>
              <a:buFont typeface="Arial" pitchFamily="34" charset="0"/>
              <a:buChar char="•"/>
            </a:pPr>
            <a:r>
              <a:t>The result is that the other VMs' shares decline in value. But each VM’s share value still represents a minimum guarantee. VM A is still guaranteed one-sixth of the resource because it owns one-sixth of the shares.</a:t>
            </a:r>
          </a:p>
        </p:txBody>
      </p:sp>
      <p:sp>
        <p:nvSpPr>
          <p:cNvPr id="11724" name="Slide number"/>
          <p:cNvSpPr>
            <a:spLocks noGrp="1"/>
          </p:cNvSpPr>
          <p:nvPr>
            <p:ph type="sldNum" sz="quarter" idx="10"/>
          </p:nvPr>
        </p:nvSpPr>
        <p:spPr/>
        <p:txBody>
          <a:bodyPr/>
          <a:lstStyle/>
          <a:p>
            <a:fld id="{C18812F0-6685-476B-B832-AFB48F091983}" type="slidenum">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26" name="Slide preview"/>
          <p:cNvSpPr>
            <a:spLocks noGrp="1" noRot="1" noChangeAspect="1"/>
          </p:cNvSpPr>
          <p:nvPr>
            <p:ph type="sldImg"/>
          </p:nvPr>
        </p:nvSpPr>
        <p:spPr/>
      </p:sp>
      <p:sp>
        <p:nvSpPr>
          <p:cNvPr id="11727" name="Notes"/>
          <p:cNvSpPr>
            <a:spLocks noGrp="1"/>
          </p:cNvSpPr>
          <p:nvPr>
            <p:ph type="body" idx="1"/>
          </p:nvPr>
        </p:nvSpPr>
        <p:spPr/>
        <p:txBody>
          <a:bodyPr wrap="square" rtlCol="0"/>
          <a:lstStyle/>
          <a:p>
            <a:pPr marL="0" indent="0">
              <a:buNone/>
            </a:pPr>
            <a:endParaRPr/>
          </a:p>
        </p:txBody>
      </p:sp>
      <p:sp>
        <p:nvSpPr>
          <p:cNvPr id="11728" name="Slide number"/>
          <p:cNvSpPr>
            <a:spLocks noGrp="1"/>
          </p:cNvSpPr>
          <p:nvPr>
            <p:ph type="sldNum" sz="quarter" idx="10"/>
          </p:nvPr>
        </p:nvSpPr>
        <p:spPr/>
        <p:txBody>
          <a:bodyPr/>
          <a:lstStyle/>
          <a:p>
            <a:fld id="{C18812F0-6685-476B-B832-AFB48F091983}" type="slidenum">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30" name="Slide preview"/>
          <p:cNvSpPr>
            <a:spLocks noGrp="1" noRot="1" noChangeAspect="1"/>
          </p:cNvSpPr>
          <p:nvPr>
            <p:ph type="sldImg"/>
          </p:nvPr>
        </p:nvSpPr>
        <p:spPr/>
      </p:sp>
      <p:sp>
        <p:nvSpPr>
          <p:cNvPr id="11731" name="Notes"/>
          <p:cNvSpPr>
            <a:spLocks noGrp="1"/>
          </p:cNvSpPr>
          <p:nvPr>
            <p:ph type="body" idx="1"/>
          </p:nvPr>
        </p:nvSpPr>
        <p:spPr/>
        <p:txBody>
          <a:bodyPr wrap="square" rtlCol="0"/>
          <a:lstStyle/>
          <a:p>
            <a:pPr marL="0" indent="0">
              <a:buNone/>
            </a:pPr>
            <a:endParaRPr/>
          </a:p>
        </p:txBody>
      </p:sp>
      <p:sp>
        <p:nvSpPr>
          <p:cNvPr id="11732" name="Slide number"/>
          <p:cNvSpPr>
            <a:spLocks noGrp="1"/>
          </p:cNvSpPr>
          <p:nvPr>
            <p:ph type="sldNum" sz="quarter" idx="10"/>
          </p:nvPr>
        </p:nvSpPr>
        <p:spPr/>
        <p:txBody>
          <a:bodyPr/>
          <a:lstStyle/>
          <a:p>
            <a:fld id="{C18812F0-6685-476B-B832-AFB48F091983}" type="slidenum">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34" name="Slide preview"/>
          <p:cNvSpPr>
            <a:spLocks noGrp="1" noRot="1" noChangeAspect="1"/>
          </p:cNvSpPr>
          <p:nvPr>
            <p:ph type="sldImg"/>
          </p:nvPr>
        </p:nvSpPr>
        <p:spPr/>
      </p:sp>
      <p:sp>
        <p:nvSpPr>
          <p:cNvPr id="11735" name="Notes"/>
          <p:cNvSpPr>
            <a:spLocks noGrp="1"/>
          </p:cNvSpPr>
          <p:nvPr>
            <p:ph type="body" idx="1"/>
          </p:nvPr>
        </p:nvSpPr>
        <p:spPr/>
        <p:txBody>
          <a:bodyPr wrap="square" rtlCol="0"/>
          <a:lstStyle/>
          <a:p>
            <a:pPr marL="0" indent="0">
              <a:buNone/>
            </a:pPr>
            <a:endParaRPr/>
          </a:p>
        </p:txBody>
      </p:sp>
      <p:sp>
        <p:nvSpPr>
          <p:cNvPr id="11736" name="Slide number"/>
          <p:cNvSpPr>
            <a:spLocks noGrp="1"/>
          </p:cNvSpPr>
          <p:nvPr>
            <p:ph type="sldNum" sz="quarter" idx="10"/>
          </p:nvPr>
        </p:nvSpPr>
        <p:spPr/>
        <p:txBody>
          <a:bodyPr/>
          <a:lstStyle/>
          <a:p>
            <a:fld id="{C18812F0-6685-476B-B832-AFB48F091983}" type="slidenum">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37" name="Slide preview"/>
          <p:cNvSpPr>
            <a:spLocks noGrp="1" noRot="1" noChangeAspect="1"/>
          </p:cNvSpPr>
          <p:nvPr>
            <p:ph type="sldImg"/>
          </p:nvPr>
        </p:nvSpPr>
        <p:spPr/>
      </p:sp>
      <p:sp>
        <p:nvSpPr>
          <p:cNvPr id="11738" name="Notes"/>
          <p:cNvSpPr>
            <a:spLocks noGrp="1"/>
          </p:cNvSpPr>
          <p:nvPr>
            <p:ph type="body" idx="1"/>
          </p:nvPr>
        </p:nvSpPr>
        <p:spPr/>
        <p:txBody>
          <a:bodyPr wrap="square" rtlCol="0"/>
          <a:lstStyle/>
          <a:p>
            <a:pPr marL="0" indent="0">
              <a:buNone/>
            </a:pPr>
            <a:endParaRPr/>
          </a:p>
        </p:txBody>
      </p:sp>
      <p:sp>
        <p:nvSpPr>
          <p:cNvPr id="11739" name="Slide number"/>
          <p:cNvSpPr>
            <a:spLocks noGrp="1"/>
          </p:cNvSpPr>
          <p:nvPr>
            <p:ph type="sldNum" sz="quarter" idx="10"/>
          </p:nvPr>
        </p:nvSpPr>
        <p:spPr/>
        <p:txBody>
          <a:bodyPr/>
          <a:lstStyle/>
          <a:p>
            <a:fld id="{C18812F0-6685-476B-B832-AFB48F091983}" type="slidenum">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40" name="Slide preview"/>
          <p:cNvSpPr>
            <a:spLocks noGrp="1" noRot="1" noChangeAspect="1"/>
          </p:cNvSpPr>
          <p:nvPr>
            <p:ph type="sldImg"/>
          </p:nvPr>
        </p:nvSpPr>
        <p:spPr/>
      </p:sp>
      <p:sp>
        <p:nvSpPr>
          <p:cNvPr id="11741" name="Notes"/>
          <p:cNvSpPr>
            <a:spLocks noGrp="1"/>
          </p:cNvSpPr>
          <p:nvPr>
            <p:ph type="body" idx="1"/>
          </p:nvPr>
        </p:nvSpPr>
        <p:spPr/>
        <p:txBody>
          <a:bodyPr wrap="square" rtlCol="0"/>
          <a:lstStyle/>
          <a:p>
            <a:pPr marL="0" indent="0">
              <a:buNone/>
            </a:pPr>
            <a:endParaRPr/>
          </a:p>
        </p:txBody>
      </p:sp>
      <p:sp>
        <p:nvSpPr>
          <p:cNvPr id="11742" name="Slide number"/>
          <p:cNvSpPr>
            <a:spLocks noGrp="1"/>
          </p:cNvSpPr>
          <p:nvPr>
            <p:ph type="sldNum" sz="quarter" idx="10"/>
          </p:nvPr>
        </p:nvSpPr>
        <p:spPr/>
        <p:txBody>
          <a:bodyPr/>
          <a:lstStyle/>
          <a:p>
            <a:fld id="{C18812F0-6685-476B-B832-AFB48F091983}" type="slidenum">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44" name="Slide preview"/>
          <p:cNvSpPr>
            <a:spLocks noGrp="1" noRot="1" noChangeAspect="1"/>
          </p:cNvSpPr>
          <p:nvPr>
            <p:ph type="sldImg"/>
          </p:nvPr>
        </p:nvSpPr>
        <p:spPr/>
      </p:sp>
      <p:sp>
        <p:nvSpPr>
          <p:cNvPr id="11745" name="Notes"/>
          <p:cNvSpPr>
            <a:spLocks noGrp="1"/>
          </p:cNvSpPr>
          <p:nvPr>
            <p:ph type="body" idx="1"/>
          </p:nvPr>
        </p:nvSpPr>
        <p:spPr/>
        <p:txBody>
          <a:bodyPr wrap="square" rtlCol="0"/>
          <a:lstStyle/>
          <a:p>
            <a:pPr marL="0" indent="0">
              <a:buNone/>
            </a:pPr>
            <a:endParaRPr/>
          </a:p>
        </p:txBody>
      </p:sp>
      <p:sp>
        <p:nvSpPr>
          <p:cNvPr id="11746" name="Slide number"/>
          <p:cNvSpPr>
            <a:spLocks noGrp="1"/>
          </p:cNvSpPr>
          <p:nvPr>
            <p:ph type="sldNum" sz="quarter" idx="10"/>
          </p:nvPr>
        </p:nvSpPr>
        <p:spPr/>
        <p:txBody>
          <a:bodyPr/>
          <a:lstStyle/>
          <a:p>
            <a:fld id="{C18812F0-6685-476B-B832-AFB48F091983}" type="slidenum">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7" name="Slide preview"/>
          <p:cNvSpPr>
            <a:spLocks noGrp="1" noRot="1" noChangeAspect="1"/>
          </p:cNvSpPr>
          <p:nvPr>
            <p:ph type="sldImg"/>
          </p:nvPr>
        </p:nvSpPr>
        <p:spPr/>
      </p:sp>
      <p:sp>
        <p:nvSpPr>
          <p:cNvPr id="11648" name="Notes"/>
          <p:cNvSpPr>
            <a:spLocks noGrp="1"/>
          </p:cNvSpPr>
          <p:nvPr>
            <p:ph type="body" idx="1"/>
          </p:nvPr>
        </p:nvSpPr>
        <p:spPr/>
        <p:txBody>
          <a:bodyPr wrap="square" rtlCol="0"/>
          <a:lstStyle/>
          <a:p>
            <a:pPr marL="0" indent="0">
              <a:buNone/>
            </a:pPr>
            <a:endParaRPr/>
          </a:p>
        </p:txBody>
      </p:sp>
      <p:sp>
        <p:nvSpPr>
          <p:cNvPr id="11649" name="Slide number"/>
          <p:cNvSpPr>
            <a:spLocks noGrp="1"/>
          </p:cNvSpPr>
          <p:nvPr>
            <p:ph type="sldNum" sz="quarter" idx="10"/>
          </p:nvPr>
        </p:nvSpPr>
        <p:spPr/>
        <p:txBody>
          <a:bodyPr/>
          <a:lstStyle/>
          <a:p>
            <a:fld id="{C18812F0-6685-476B-B832-AFB48F091983}" type="slidenum">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47" name="Slide preview"/>
          <p:cNvSpPr>
            <a:spLocks noGrp="1" noRot="1" noChangeAspect="1"/>
          </p:cNvSpPr>
          <p:nvPr>
            <p:ph type="sldImg"/>
          </p:nvPr>
        </p:nvSpPr>
        <p:spPr/>
      </p:sp>
      <p:sp>
        <p:nvSpPr>
          <p:cNvPr id="11748" name="Notes"/>
          <p:cNvSpPr>
            <a:spLocks noGrp="1"/>
          </p:cNvSpPr>
          <p:nvPr>
            <p:ph type="body" idx="1"/>
          </p:nvPr>
        </p:nvSpPr>
        <p:spPr/>
        <p:txBody>
          <a:bodyPr wrap="square" rtlCol="0"/>
          <a:lstStyle/>
          <a:p>
            <a:pPr marL="0" indent="0">
              <a:buNone/>
            </a:pPr>
            <a:endParaRPr/>
          </a:p>
        </p:txBody>
      </p:sp>
      <p:sp>
        <p:nvSpPr>
          <p:cNvPr id="11749" name="Slide number"/>
          <p:cNvSpPr>
            <a:spLocks noGrp="1"/>
          </p:cNvSpPr>
          <p:nvPr>
            <p:ph type="sldNum" sz="quarter" idx="10"/>
          </p:nvPr>
        </p:nvSpPr>
        <p:spPr/>
        <p:txBody>
          <a:bodyPr/>
          <a:lstStyle/>
          <a:p>
            <a:fld id="{C18812F0-6685-476B-B832-AFB48F091983}" type="slidenum">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1" name="Slide preview"/>
          <p:cNvSpPr>
            <a:spLocks noGrp="1" noRot="1" noChangeAspect="1"/>
          </p:cNvSpPr>
          <p:nvPr>
            <p:ph type="sldImg"/>
          </p:nvPr>
        </p:nvSpPr>
        <p:spPr/>
      </p:sp>
      <p:sp>
        <p:nvSpPr>
          <p:cNvPr id="11752"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The best practice for performance tuning is to take a logical step-by-step approach:</a:t>
            </a:r>
          </a:p>
          <a:p>
            <a:pPr>
              <a:buFont typeface="Arial" pitchFamily="34" charset="0"/>
              <a:buChar char="•"/>
            </a:pPr>
            <a:r>
              <a:t>For a complete view of the performance situation of a VM, use monitoring tools in the guest operating system and in vCenter Server.</a:t>
            </a:r>
          </a:p>
          <a:p>
            <a:pPr>
              <a:buFont typeface="Arial" pitchFamily="34" charset="0"/>
              <a:buChar char="•"/>
            </a:pPr>
            <a:r>
              <a:t>Identify the resource that the VM relies on the most. This resource is most likely to affect the VM’s performance if the VM is constrained by it.</a:t>
            </a:r>
          </a:p>
          <a:p>
            <a:pPr>
              <a:buFont typeface="Arial" pitchFamily="34" charset="0"/>
              <a:buChar char="•"/>
            </a:pPr>
            <a:r>
              <a:t>Give a VM more resources or decrease the resources of other VMs.</a:t>
            </a:r>
          </a:p>
          <a:p>
            <a:pPr>
              <a:buFont typeface="Arial" pitchFamily="34" charset="0"/>
              <a:buChar char="•"/>
            </a:pPr>
            <a:r>
              <a:t>After making more of the limiting resource available to the VM, take another benchmark and record changes.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Be cautious when making changes to production systems because a change might negatively affect the performance of the VMs.</a:t>
            </a:r>
          </a:p>
        </p:txBody>
      </p:sp>
      <p:sp>
        <p:nvSpPr>
          <p:cNvPr id="11753" name="Slide number"/>
          <p:cNvSpPr>
            <a:spLocks noGrp="1"/>
          </p:cNvSpPr>
          <p:nvPr>
            <p:ph type="sldNum" sz="quarter" idx="10"/>
          </p:nvPr>
        </p:nvSpPr>
        <p:spPr/>
        <p:txBody>
          <a:bodyPr/>
          <a:lstStyle/>
          <a:p>
            <a:fld id="{C18812F0-6685-476B-B832-AFB48F091983}" type="slidenum">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5" name="Slide preview"/>
          <p:cNvSpPr>
            <a:spLocks noGrp="1" noRot="1" noChangeAspect="1"/>
          </p:cNvSpPr>
          <p:nvPr>
            <p:ph type="sldImg"/>
          </p:nvPr>
        </p:nvSpPr>
        <p:spPr/>
      </p:sp>
      <p:sp>
        <p:nvSpPr>
          <p:cNvPr id="11756"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Tools in the guest operating system are available from sources external to VMware and are used in various VMware applications. Many tools used outside of the guest OS are made available by VMware for use with vSphere and other applications.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 partial list of these resource-monitoring tools is shown on the slide.</a:t>
            </a:r>
          </a:p>
        </p:txBody>
      </p:sp>
      <p:sp>
        <p:nvSpPr>
          <p:cNvPr id="11757" name="Slide number"/>
          <p:cNvSpPr>
            <a:spLocks noGrp="1"/>
          </p:cNvSpPr>
          <p:nvPr>
            <p:ph type="sldNum" sz="quarter" idx="10"/>
          </p:nvPr>
        </p:nvSpPr>
        <p:spPr/>
        <p:txBody>
          <a:bodyPr/>
          <a:lstStyle/>
          <a:p>
            <a:fld id="{C18812F0-6685-476B-B832-AFB48F091983}" type="slidenum">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9" name="Slide preview"/>
          <p:cNvSpPr>
            <a:spLocks noGrp="1" noRot="1" noChangeAspect="1"/>
          </p:cNvSpPr>
          <p:nvPr>
            <p:ph type="sldImg"/>
          </p:nvPr>
        </p:nvSpPr>
        <p:spPr/>
      </p:sp>
      <p:sp>
        <p:nvSpPr>
          <p:cNvPr id="11760"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Windows Task Manager helps you measure CPU and memory use in the guest operating system.</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measurements that you take with tools in the guest operating system reflect resource usage of the guest operating system, not necessarily of the VM itself.</a:t>
            </a:r>
          </a:p>
        </p:txBody>
      </p:sp>
      <p:sp>
        <p:nvSpPr>
          <p:cNvPr id="11761" name="Slide number"/>
          <p:cNvSpPr>
            <a:spLocks noGrp="1"/>
          </p:cNvSpPr>
          <p:nvPr>
            <p:ph type="sldNum" sz="quarter" idx="10"/>
          </p:nvPr>
        </p:nvSpPr>
        <p:spPr/>
        <p:txBody>
          <a:bodyPr/>
          <a:lstStyle/>
          <a:p>
            <a:fld id="{C18812F0-6685-476B-B832-AFB48F091983}" type="slidenum">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63" name="Slide preview"/>
          <p:cNvSpPr>
            <a:spLocks noGrp="1" noRot="1" noChangeAspect="1"/>
          </p:cNvSpPr>
          <p:nvPr>
            <p:ph type="sldImg"/>
          </p:nvPr>
        </p:nvSpPr>
        <p:spPr/>
      </p:sp>
      <p:sp>
        <p:nvSpPr>
          <p:cNvPr id="11764"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VMware Tools includes a library of functions called the Perfmon DLL. With Perfmon, you can access key host statistics in a guest VM. Using the Perfmon performance objects (VM Processor and VM Memory), you can view actual CPU and memory usage and observed CPU and memory usage of the guest operating system.</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For example, you can use the VM Processor object to view the % Processor Time counter, which monitors the VM’s current virtual processor load. Likewise, you can use the Processor object and view the % Processor Time counter (not shown), which monitors the total use of the processor by all running processes.</a:t>
            </a:r>
          </a:p>
        </p:txBody>
      </p:sp>
      <p:sp>
        <p:nvSpPr>
          <p:cNvPr id="11765" name="Slide number"/>
          <p:cNvSpPr>
            <a:spLocks noGrp="1"/>
          </p:cNvSpPr>
          <p:nvPr>
            <p:ph type="sldNum" sz="quarter" idx="10"/>
          </p:nvPr>
        </p:nvSpPr>
        <p:spPr/>
        <p:txBody>
          <a:bodyPr/>
          <a:lstStyle/>
          <a:p>
            <a:fld id="{C18812F0-6685-476B-B832-AFB48F091983}" type="slidenum">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67" name="Slide preview"/>
          <p:cNvSpPr>
            <a:spLocks noGrp="1" noRot="1" noChangeAspect="1"/>
          </p:cNvSpPr>
          <p:nvPr>
            <p:ph type="sldImg"/>
          </p:nvPr>
        </p:nvSpPr>
        <p:spPr/>
      </p:sp>
      <p:sp>
        <p:nvSpPr>
          <p:cNvPr id="11768"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run the </a:t>
            </a:r>
            <a:r>
              <a:rPr lang="en-US" sz="2000" dirty="0">
                <a:solidFill>
                  <a:srgbClr val="000000"/>
                </a:solidFill>
                <a:latin typeface="Courier New" panose="02070309020205020404" pitchFamily="49" charset="0"/>
                <a:cs typeface="Courier New" pitchFamily="49" charset="0"/>
              </a:rPr>
              <a:t>esxtop</a:t>
            </a:r>
            <a:r>
              <a:rPr lang="en-GB" sz="1200" dirty="0">
                <a:solidFill>
                  <a:srgbClr val="000000"/>
                </a:solidFill>
                <a:latin typeface="Times New Roman" panose="02020603050405020304" pitchFamily="18" charset="0"/>
                <a:cs typeface="Times New Roman" panose="02020603050405020304" pitchFamily="18" charset="0"/>
              </a:rPr>
              <a:t> utility by using vSphere ESXi Shell to communicate with the management interface of the ESXi host. You must have root user privileges.</a:t>
            </a:r>
          </a:p>
        </p:txBody>
      </p:sp>
      <p:sp>
        <p:nvSpPr>
          <p:cNvPr id="11769" name="Slide number"/>
          <p:cNvSpPr>
            <a:spLocks noGrp="1"/>
          </p:cNvSpPr>
          <p:nvPr>
            <p:ph type="sldNum" sz="quarter" idx="10"/>
          </p:nvPr>
        </p:nvSpPr>
        <p:spPr/>
        <p:txBody>
          <a:bodyPr/>
          <a:lstStyle/>
          <a:p>
            <a:fld id="{C18812F0-6685-476B-B832-AFB48F091983}" type="slidenum">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1" name="Slide preview"/>
          <p:cNvSpPr>
            <a:spLocks noGrp="1" noRot="1" noChangeAspect="1"/>
          </p:cNvSpPr>
          <p:nvPr>
            <p:ph type="sldImg"/>
          </p:nvPr>
        </p:nvSpPr>
        <p:spPr/>
      </p:sp>
      <p:sp>
        <p:nvSpPr>
          <p:cNvPr id="11772"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Data on a wide range of metrics is collected at frequent intervals, processed, and archived in the vCenter Server database. You can access statistical information through command-line monitoring utilities or by viewing performance charts in the vSphere Client.</a:t>
            </a:r>
          </a:p>
        </p:txBody>
      </p:sp>
      <p:sp>
        <p:nvSpPr>
          <p:cNvPr id="11773" name="Slide number"/>
          <p:cNvSpPr>
            <a:spLocks noGrp="1"/>
          </p:cNvSpPr>
          <p:nvPr>
            <p:ph type="sldNum" sz="quarter" idx="10"/>
          </p:nvPr>
        </p:nvSpPr>
        <p:spPr/>
        <p:txBody>
          <a:bodyPr/>
          <a:lstStyle/>
          <a:p>
            <a:fld id="{C18812F0-6685-476B-B832-AFB48F091983}" type="slidenum">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5" name="Slide preview"/>
          <p:cNvSpPr>
            <a:spLocks noGrp="1" noRot="1" noChangeAspect="1"/>
          </p:cNvSpPr>
          <p:nvPr>
            <p:ph type="sldImg"/>
          </p:nvPr>
        </p:nvSpPr>
        <p:spPr/>
      </p:sp>
      <p:sp>
        <p:nvSpPr>
          <p:cNvPr id="11776"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access overview and advanced performance charts in the vSphere Client.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Overview performance charts show the performance statistics that VMware considers most useful for monitoring performance and diagnosing problems.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Depending on the object that you select in the inventory, the performance charts provide a quick visual representation of how your host or VM is performing.</a:t>
            </a:r>
          </a:p>
        </p:txBody>
      </p:sp>
      <p:sp>
        <p:nvSpPr>
          <p:cNvPr id="11777" name="Slide number"/>
          <p:cNvSpPr>
            <a:spLocks noGrp="1"/>
          </p:cNvSpPr>
          <p:nvPr>
            <p:ph type="sldNum" sz="quarter" idx="10"/>
          </p:nvPr>
        </p:nvSpPr>
        <p:spPr/>
        <p:txBody>
          <a:bodyPr/>
          <a:lstStyle/>
          <a:p>
            <a:fld id="{C18812F0-6685-476B-B832-AFB48F091983}" type="slidenum">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9" name="Slide preview"/>
          <p:cNvSpPr>
            <a:spLocks noGrp="1" noRot="1" noChangeAspect="1"/>
          </p:cNvSpPr>
          <p:nvPr>
            <p:ph type="sldImg"/>
          </p:nvPr>
        </p:nvSpPr>
        <p:spPr/>
      </p:sp>
      <p:sp>
        <p:nvSpPr>
          <p:cNvPr id="11780"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In the vSphere Client, you can customize the appearance of advanced performance charts.</a:t>
            </a:r>
          </a:p>
          <a:p>
            <a:pPr marL="0" lvl="0" indent="0">
              <a:spcBef>
                <a:spcPts val="0"/>
              </a:spcBef>
              <a:spcAft>
                <a:spcPts val="0"/>
              </a:spcAft>
              <a:buNone/>
            </a:pPr>
            <a:r>
              <a:rPr lang="en-US" sz="2000" dirty="0">
                <a:solidFill>
                  <a:schemeClr val="tx2"/>
                </a:solidFill>
                <a:cs typeface="Calibri" pitchFamily="34" charset="0"/>
              </a:rPr>
              <a:t>Advanced charts have the following features:</a:t>
            </a:r>
          </a:p>
          <a:p>
            <a:pPr>
              <a:buFont typeface="Arial" pitchFamily="34" charset="0"/>
              <a:buChar char="•"/>
            </a:pPr>
            <a:r>
              <a:t>More information than overview charts: Point to a data point in a chart to display details about that specific data point.</a:t>
            </a:r>
          </a:p>
          <a:p>
            <a:pPr>
              <a:buFont typeface="Arial" pitchFamily="34" charset="0"/>
              <a:buChar char="•"/>
            </a:pPr>
            <a:r>
              <a:t>Customizable charts: Change chart settings. Save custom settings to create your own charts.</a:t>
            </a:r>
          </a:p>
          <a:p>
            <a:pPr>
              <a:buFont typeface="Arial" pitchFamily="34" charset="0"/>
              <a:buChar char="•"/>
            </a:pPr>
            <a:r>
              <a:t>Save data to an image file or a spreadsheet.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To customize advanced performance charts, select </a:t>
            </a:r>
            <a:r>
              <a:rPr lang="en-US" sz="2000" b="1" dirty="0">
                <a:solidFill>
                  <a:srgbClr val="000000"/>
                </a:solidFill>
                <a:latin typeface="Times New Roman" panose="02020603050405020304" pitchFamily="18" charset="0"/>
                <a:cs typeface="Courier New" pitchFamily="49" charset="0"/>
              </a:rPr>
              <a:t>Advanced</a:t>
            </a:r>
            <a:r>
              <a:rPr lang="en-GB" sz="1200" dirty="0">
                <a:solidFill>
                  <a:srgbClr val="000000"/>
                </a:solidFill>
                <a:latin typeface="Times New Roman" panose="02020603050405020304" pitchFamily="18" charset="0"/>
                <a:cs typeface="Times New Roman" panose="02020603050405020304" pitchFamily="18" charset="0"/>
              </a:rPr>
              <a:t> under Performance. Click the </a:t>
            </a:r>
            <a:r>
              <a:rPr lang="en-US" sz="2000" b="1" dirty="0">
                <a:solidFill>
                  <a:srgbClr val="000000"/>
                </a:solidFill>
                <a:latin typeface="Times New Roman" panose="02020603050405020304" pitchFamily="18" charset="0"/>
                <a:cs typeface="Courier New" pitchFamily="49" charset="0"/>
              </a:rPr>
              <a:t>Chart Options</a:t>
            </a:r>
            <a:r>
              <a:rPr lang="en-GB" sz="1200" dirty="0">
                <a:solidFill>
                  <a:srgbClr val="000000"/>
                </a:solidFill>
                <a:latin typeface="Times New Roman" panose="02020603050405020304" pitchFamily="18" charset="0"/>
                <a:cs typeface="Times New Roman" panose="02020603050405020304" pitchFamily="18" charset="0"/>
              </a:rPr>
              <a:t> link in the Advanced Performance pane.</a:t>
            </a:r>
          </a:p>
        </p:txBody>
      </p:sp>
      <p:sp>
        <p:nvSpPr>
          <p:cNvPr id="11781" name="Slide number"/>
          <p:cNvSpPr>
            <a:spLocks noGrp="1"/>
          </p:cNvSpPr>
          <p:nvPr>
            <p:ph type="sldNum" sz="quarter" idx="10"/>
          </p:nvPr>
        </p:nvSpPr>
        <p:spPr/>
        <p:txBody>
          <a:bodyPr/>
          <a:lstStyle/>
          <a:p>
            <a:fld id="{C18812F0-6685-476B-B832-AFB48F091983}" type="slidenum">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83" name="Slide preview"/>
          <p:cNvSpPr>
            <a:spLocks noGrp="1" noRot="1" noChangeAspect="1"/>
          </p:cNvSpPr>
          <p:nvPr>
            <p:ph type="sldImg"/>
          </p:nvPr>
        </p:nvSpPr>
        <p:spPr/>
      </p:sp>
      <p:sp>
        <p:nvSpPr>
          <p:cNvPr id="11784"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Real-time information is information that is generated for the past hour at 20-second intervals. Historical information is generated for the past day, week, month, or year, at varying specificities.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By default, vCenter Server has four archiving intervals: day, week, month, and year. Each interval specifies a length of time that statistics are archived in the vCenter Server database.</a:t>
            </a:r>
            <a:br/>
            <a:r>
              <a:rPr lang="en-GB" sz="1200" dirty="0">
                <a:solidFill>
                  <a:srgbClr val="000000"/>
                </a:solidFill>
                <a:latin typeface="Times New Roman" panose="02020603050405020304" pitchFamily="18" charset="0"/>
                <a:cs typeface="Times New Roman" panose="02020603050405020304" pitchFamily="18" charset="0"/>
              </a:rPr>
              <a:t>You can configure which intervals are used and for what period of time. You can also configure the number of data counters that are used during a collection interval by setting the collection level.</a:t>
            </a:r>
            <a:br/>
            <a:r>
              <a:rPr lang="en-GB" sz="1200" dirty="0">
                <a:solidFill>
                  <a:srgbClr val="000000"/>
                </a:solidFill>
                <a:latin typeface="Times New Roman" panose="02020603050405020304" pitchFamily="18" charset="0"/>
                <a:cs typeface="Times New Roman" panose="02020603050405020304" pitchFamily="18" charset="0"/>
              </a:rPr>
              <a:t>Together, the collection interval and the collection level determine how much statistical data is collected and stored in your vCenter Server database.</a:t>
            </a:r>
            <a:br/>
            <a:r>
              <a:rPr lang="en-GB" sz="1200" dirty="0">
                <a:solidFill>
                  <a:srgbClr val="000000"/>
                </a:solidFill>
                <a:latin typeface="Times New Roman" panose="02020603050405020304" pitchFamily="18" charset="0"/>
                <a:cs typeface="Times New Roman" panose="02020603050405020304" pitchFamily="18" charset="0"/>
              </a:rPr>
              <a:t>For example, using the table, past-day statistics show one data point every 5 minutes, for a total of 288 samples. Past-year statistics show 1 data point per day, or 365 samples.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Real-time statistics are not stored in the database. They are stored in a flat file on ESXi hosts and in memory on vCenter Server instances. ESXi hosts collect real-time statistics only for the host or the VMs that are available on the host. Real-time statistics are collected directly on an ESXi host every 20 seconds. </a:t>
            </a:r>
            <a:br/>
            <a:r>
              <a:rPr lang="en-GB" sz="1200" dirty="0">
                <a:solidFill>
                  <a:srgbClr val="000000"/>
                </a:solidFill>
                <a:latin typeface="Times New Roman" panose="02020603050405020304" pitchFamily="18" charset="0"/>
                <a:cs typeface="Times New Roman" panose="02020603050405020304" pitchFamily="18" charset="0"/>
              </a:rPr>
              <a:t>If you query for real-time statistics, vCenter Server queries each host directly for the data. vCenter Server does not process the data at this point. vCenter Server only passes the data to the vSphere Client.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On ESXi hosts, the statistics are kept for 30 minutes, after which 90 data points are collected. The data points are aggregated, processed, and returned to vCenter Server. vCenter Server then archives the data in the database as a data point for the day collection interval.</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To ensure that performance is not impaired when collecting and writing the data to the database, cyclical queries are used to collect data counter statistics. The queries occur for a specified collection interval. At the end of each interval, the data calculation occurs.</a:t>
            </a:r>
          </a:p>
        </p:txBody>
      </p:sp>
      <p:sp>
        <p:nvSpPr>
          <p:cNvPr id="11785" name="Slide number"/>
          <p:cNvSpPr>
            <a:spLocks noGrp="1"/>
          </p:cNvSpPr>
          <p:nvPr>
            <p:ph type="sldNum" sz="quarter" idx="10"/>
          </p:nvPr>
        </p:nvSpPr>
        <p:spPr/>
        <p:txBody>
          <a:bodyPr/>
          <a:lstStyle/>
          <a:p>
            <a:fld id="{C18812F0-6685-476B-B832-AFB48F091983}" type="slidenum">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0" name="Slide preview"/>
          <p:cNvSpPr>
            <a:spLocks noGrp="1" noRot="1" noChangeAspect="1"/>
          </p:cNvSpPr>
          <p:nvPr>
            <p:ph type="sldImg"/>
          </p:nvPr>
        </p:nvSpPr>
        <p:spPr/>
      </p:sp>
      <p:sp>
        <p:nvSpPr>
          <p:cNvPr id="11651" name="Notes"/>
          <p:cNvSpPr>
            <a:spLocks noGrp="1"/>
          </p:cNvSpPr>
          <p:nvPr>
            <p:ph type="body" idx="1"/>
          </p:nvPr>
        </p:nvSpPr>
        <p:spPr/>
        <p:txBody>
          <a:bodyPr wrap="square" rtlCol="0"/>
          <a:lstStyle/>
          <a:p>
            <a:pPr marL="0" indent="0">
              <a:buNone/>
            </a:pPr>
            <a:endParaRPr/>
          </a:p>
        </p:txBody>
      </p:sp>
      <p:sp>
        <p:nvSpPr>
          <p:cNvPr id="11652" name="Slide number"/>
          <p:cNvSpPr>
            <a:spLocks noGrp="1"/>
          </p:cNvSpPr>
          <p:nvPr>
            <p:ph type="sldNum" sz="quarter" idx="10"/>
          </p:nvPr>
        </p:nvSpPr>
        <p:spPr/>
        <p:txBody>
          <a:bodyPr/>
          <a:lstStyle/>
          <a:p>
            <a:fld id="{C18812F0-6685-476B-B832-AFB48F091983}" type="slidenum">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87" name="Slide preview"/>
          <p:cNvSpPr>
            <a:spLocks noGrp="1" noRot="1" noChangeAspect="1"/>
          </p:cNvSpPr>
          <p:nvPr>
            <p:ph type="sldImg"/>
          </p:nvPr>
        </p:nvSpPr>
        <p:spPr/>
      </p:sp>
      <p:sp>
        <p:nvSpPr>
          <p:cNvPr id="11788"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Bar charts display storage metrics for datastores in a selected data center. Each datastore is represented as a bar in the chart. Each bar displays metrics based on the file type: virtual disks, other VM files, snapshots, swap files, and other files.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Pie charts display storage metrics for a single object, based on the file types or VMs. For example, a pie chart for a datastore can display the amount of storage space occupied by the VMs that take up the largest space.</a:t>
            </a:r>
          </a:p>
        </p:txBody>
      </p:sp>
      <p:sp>
        <p:nvSpPr>
          <p:cNvPr id="11789" name="Slide number"/>
          <p:cNvSpPr>
            <a:spLocks noGrp="1"/>
          </p:cNvSpPr>
          <p:nvPr>
            <p:ph type="sldNum" sz="quarter" idx="10"/>
          </p:nvPr>
        </p:nvSpPr>
        <p:spPr/>
        <p:txBody>
          <a:bodyPr/>
          <a:lstStyle/>
          <a:p>
            <a:fld id="{C18812F0-6685-476B-B832-AFB48F091983}" type="slidenum">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91" name="Slide preview"/>
          <p:cNvSpPr>
            <a:spLocks noGrp="1" noRot="1" noChangeAspect="1"/>
          </p:cNvSpPr>
          <p:nvPr>
            <p:ph type="sldImg"/>
          </p:nvPr>
        </p:nvSpPr>
        <p:spPr/>
      </p:sp>
      <p:sp>
        <p:nvSpPr>
          <p:cNvPr id="11792"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In a line chart, the data for each performance counter is plotted on a separate line in the chart. For example, a CPU chart for a host can contain a line for each of the host's CPUs. Each line plots the CPU's usage over time.</a:t>
            </a:r>
          </a:p>
        </p:txBody>
      </p:sp>
      <p:sp>
        <p:nvSpPr>
          <p:cNvPr id="11793" name="Slide number"/>
          <p:cNvSpPr>
            <a:spLocks noGrp="1"/>
          </p:cNvSpPr>
          <p:nvPr>
            <p:ph type="sldNum" sz="quarter" idx="10"/>
          </p:nvPr>
        </p:nvSpPr>
        <p:spPr/>
        <p:txBody>
          <a:bodyPr/>
          <a:lstStyle/>
          <a:p>
            <a:fld id="{C18812F0-6685-476B-B832-AFB48F091983}" type="slidenum">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95" name="Slide preview"/>
          <p:cNvSpPr>
            <a:spLocks noGrp="1" noRot="1" noChangeAspect="1"/>
          </p:cNvSpPr>
          <p:nvPr>
            <p:ph type="sldImg"/>
          </p:nvPr>
        </p:nvSpPr>
        <p:spPr/>
      </p:sp>
      <p:sp>
        <p:nvSpPr>
          <p:cNvPr id="11796"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Stacked charts display metrics for the child objects that have the highest statistical values. All other objects are aggregated, and the sum value is displayed with the term Other. For example, a host’s stacked CPU usage chart displays CPU usage metrics for the five VMs on the host that are consuming the most CPU resources. The Other amount contains the total CPU usage of the remaining VMs. The metrics for the host itself are displayed in separate line charts. By default, the 10 child objects with the highest data counter values appear.</a:t>
            </a:r>
          </a:p>
        </p:txBody>
      </p:sp>
      <p:sp>
        <p:nvSpPr>
          <p:cNvPr id="11797" name="Slide number"/>
          <p:cNvSpPr>
            <a:spLocks noGrp="1"/>
          </p:cNvSpPr>
          <p:nvPr>
            <p:ph type="sldNum" sz="quarter" idx="10"/>
          </p:nvPr>
        </p:nvSpPr>
        <p:spPr/>
        <p:txBody>
          <a:bodyPr/>
          <a:lstStyle/>
          <a:p>
            <a:fld id="{C18812F0-6685-476B-B832-AFB48F091983}" type="slidenum">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99" name="Slide preview"/>
          <p:cNvSpPr>
            <a:spLocks noGrp="1" noRot="1" noChangeAspect="1"/>
          </p:cNvSpPr>
          <p:nvPr>
            <p:ph type="sldImg"/>
          </p:nvPr>
        </p:nvSpPr>
        <p:spPr/>
      </p:sp>
      <p:sp>
        <p:nvSpPr>
          <p:cNvPr id="11800"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Stacked charts display metrics for the child objects that have the highest statistical values. All other objects are aggregated, and the sum value is displayed with the term Other. For example, a host’s stacked CPU usage chart displays CPU usage metrics for the five VMs on the host that are consuming the most CPU resources. The Other amount contains the total CPU usage of the remaining VMs. The metrics for the host itself are displayed in separate line charts. By default, the 10 child objects with the highest data counter values appear.</a:t>
            </a:r>
          </a:p>
        </p:txBody>
      </p:sp>
      <p:sp>
        <p:nvSpPr>
          <p:cNvPr id="11801" name="Slide number"/>
          <p:cNvSpPr>
            <a:spLocks noGrp="1"/>
          </p:cNvSpPr>
          <p:nvPr>
            <p:ph type="sldNum" sz="quarter" idx="10"/>
          </p:nvPr>
        </p:nvSpPr>
        <p:spPr/>
        <p:txBody>
          <a:bodyPr/>
          <a:lstStyle/>
          <a:p>
            <a:fld id="{C18812F0-6685-476B-B832-AFB48F091983}" type="slidenum">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03" name="Slide preview"/>
          <p:cNvSpPr>
            <a:spLocks noGrp="1" noRot="1" noChangeAspect="1"/>
          </p:cNvSpPr>
          <p:nvPr>
            <p:ph type="sldImg"/>
          </p:nvPr>
        </p:nvSpPr>
        <p:spPr/>
      </p:sp>
      <p:sp>
        <p:nvSpPr>
          <p:cNvPr id="11804"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In the vSphere Client, you can save data from the advanced performance charts to a file in various graphics formats or in Microsoft Excel format. When you save a chart, you select the file type and save the chart to the location of your choice.</a:t>
            </a:r>
          </a:p>
        </p:txBody>
      </p:sp>
      <p:sp>
        <p:nvSpPr>
          <p:cNvPr id="11805" name="Slide number"/>
          <p:cNvSpPr>
            <a:spLocks noGrp="1"/>
          </p:cNvSpPr>
          <p:nvPr>
            <p:ph type="sldNum" sz="quarter" idx="10"/>
          </p:nvPr>
        </p:nvSpPr>
        <p:spPr/>
        <p:txBody>
          <a:bodyPr/>
          <a:lstStyle/>
          <a:p>
            <a:fld id="{C18812F0-6685-476B-B832-AFB48F091983}" type="slidenum">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06" name="Slide preview"/>
          <p:cNvSpPr>
            <a:spLocks noGrp="1" noRot="1" noChangeAspect="1"/>
          </p:cNvSpPr>
          <p:nvPr>
            <p:ph type="sldImg"/>
          </p:nvPr>
        </p:nvSpPr>
        <p:spPr/>
      </p:sp>
      <p:sp>
        <p:nvSpPr>
          <p:cNvPr id="11807"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In vCenter Server, you can determine how much or how little information about a specific device type is displayed. You can control the amount of information a chart displays by selecting one or more objects and counters.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An object refers to an instance for which a statistic is collected. For example, you might collect statistics for an individual CPU, all CPUs, a host, or a specific network device.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 counter represents the actual statistic that you are collecting. An example is the amount of CPU used or the number of network packets per second for a given device.</a:t>
            </a:r>
          </a:p>
        </p:txBody>
      </p:sp>
      <p:sp>
        <p:nvSpPr>
          <p:cNvPr id="11808" name="Slide number"/>
          <p:cNvSpPr>
            <a:spLocks noGrp="1"/>
          </p:cNvSpPr>
          <p:nvPr>
            <p:ph type="sldNum" sz="quarter" idx="10"/>
          </p:nvPr>
        </p:nvSpPr>
        <p:spPr/>
        <p:txBody>
          <a:bodyPr/>
          <a:lstStyle/>
          <a:p>
            <a:fld id="{C18812F0-6685-476B-B832-AFB48F091983}" type="slidenum">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10" name="Slide preview"/>
          <p:cNvSpPr>
            <a:spLocks noGrp="1" noRot="1" noChangeAspect="1"/>
          </p:cNvSpPr>
          <p:nvPr>
            <p:ph type="sldImg"/>
          </p:nvPr>
        </p:nvSpPr>
        <p:spPr/>
      </p:sp>
      <p:sp>
        <p:nvSpPr>
          <p:cNvPr id="11811"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The statistics type refers to the measurement that is used during the statistics interval and is related to the unit of measurement.</a:t>
            </a:r>
          </a:p>
          <a:p>
            <a:pPr marL="0" lvl="0" indent="0">
              <a:spcBef>
                <a:spcPts val="0"/>
              </a:spcBef>
              <a:spcAft>
                <a:spcPts val="0"/>
              </a:spcAft>
              <a:buNone/>
            </a:pPr>
            <a:r>
              <a:rPr lang="en-US" sz="2000" dirty="0">
                <a:solidFill>
                  <a:schemeClr val="tx2"/>
                </a:solidFill>
                <a:cs typeface="Calibri" pitchFamily="34" charset="0"/>
              </a:rPr>
              <a:t>The statistics type is one of the following:</a:t>
            </a:r>
          </a:p>
          <a:p>
            <a:pPr>
              <a:buFont typeface="Arial" pitchFamily="34" charset="0"/>
              <a:buChar char="•"/>
            </a:pPr>
            <a:r>
              <a:t>Rate: Value over the current statistics interval</a:t>
            </a:r>
          </a:p>
          <a:p>
            <a:pPr>
              <a:buFont typeface="Arial" pitchFamily="34" charset="0"/>
              <a:buChar char="•"/>
            </a:pPr>
            <a:r>
              <a:t>Delta: Change from the previous statistics interval</a:t>
            </a:r>
          </a:p>
          <a:p>
            <a:pPr>
              <a:buFont typeface="Arial" pitchFamily="34" charset="0"/>
              <a:buChar char="•"/>
            </a:pPr>
            <a:r>
              <a:t>Absolute: Absolute value (independent of the statistics interval)</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For example, CPU usage is a rate, CPU ready time is a delta, and memory active is an absolute value.</a:t>
            </a:r>
          </a:p>
        </p:txBody>
      </p:sp>
      <p:sp>
        <p:nvSpPr>
          <p:cNvPr id="11812" name="Slide number"/>
          <p:cNvSpPr>
            <a:spLocks noGrp="1"/>
          </p:cNvSpPr>
          <p:nvPr>
            <p:ph type="sldNum" sz="quarter" idx="10"/>
          </p:nvPr>
        </p:nvSpPr>
        <p:spPr/>
        <p:txBody>
          <a:bodyPr/>
          <a:lstStyle/>
          <a:p>
            <a:fld id="{C18812F0-6685-476B-B832-AFB48F091983}" type="slidenum">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14" name="Slide preview"/>
          <p:cNvSpPr>
            <a:spLocks noGrp="1" noRot="1" noChangeAspect="1"/>
          </p:cNvSpPr>
          <p:nvPr>
            <p:ph type="sldImg"/>
          </p:nvPr>
        </p:nvSpPr>
        <p:spPr/>
      </p:sp>
      <p:sp>
        <p:nvSpPr>
          <p:cNvPr id="11815"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Data is displayed at different specificities according to the historical interval. Past-hour statistics are shown at a 20-second specificity, and past-day statistics are shown at a 5-minute specificity. The averaging that is done to convert from one time interval to another is called rollup.</a:t>
            </a:r>
          </a:p>
          <a:p>
            <a:pPr marL="0" lvl="0" indent="0">
              <a:spcBef>
                <a:spcPts val="0"/>
              </a:spcBef>
              <a:spcAft>
                <a:spcPts val="0"/>
              </a:spcAft>
              <a:buNone/>
            </a:pPr>
            <a:r>
              <a:rPr lang="en-US" sz="2000" dirty="0">
                <a:solidFill>
                  <a:schemeClr val="tx2"/>
                </a:solidFill>
                <a:cs typeface="Calibri" pitchFamily="34" charset="0"/>
              </a:rPr>
              <a:t>Different rollup types are available. The rollup type determines the type of statistical values returned for the counter:</a:t>
            </a:r>
          </a:p>
          <a:p>
            <a:pPr>
              <a:buFont typeface="Arial" pitchFamily="34" charset="0"/>
              <a:buChar char="•"/>
            </a:pPr>
            <a:r>
              <a:t>Average: The data collected during the interval is aggregated and averaged.</a:t>
            </a:r>
          </a:p>
          <a:p>
            <a:pPr>
              <a:buFont typeface="Arial" pitchFamily="34" charset="0"/>
              <a:buChar char="•"/>
            </a:pPr>
            <a:r>
              <a:t>Minimum: The minimum value is rolled up.</a:t>
            </a:r>
          </a:p>
          <a:p>
            <a:pPr>
              <a:buFont typeface="Arial" pitchFamily="34" charset="0"/>
              <a:buChar char="•"/>
            </a:pPr>
            <a:r>
              <a:t>Maximum: The maximum value is rolled up.</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minimum and maximum values are collected and displayed only in collection level 4. Minimum and maximum rollup types are used to capture peaks in data during the interval. For real-time data, the value is the current minimum or current maximum. For historical data, the value is the average minimum or average maximum.</a:t>
            </a:r>
          </a:p>
          <a:p>
            <a:pPr marL="0" lvl="0" indent="0">
              <a:spcBef>
                <a:spcPts val="0"/>
              </a:spcBef>
              <a:spcAft>
                <a:spcPts val="0"/>
              </a:spcAft>
              <a:buNone/>
            </a:pPr>
            <a:r>
              <a:rPr lang="en-US" sz="2000" dirty="0">
                <a:solidFill>
                  <a:schemeClr val="tx2"/>
                </a:solidFill>
                <a:cs typeface="Calibri" pitchFamily="34" charset="0"/>
              </a:rPr>
              <a:t>For example, the following information for the CPU usage chart shows that the average is collected at collection level 1 and that the minimum and maximum values are collected at collection level 4:</a:t>
            </a:r>
          </a:p>
          <a:p>
            <a:pPr>
              <a:buFont typeface="Arial" pitchFamily="34" charset="0"/>
              <a:buChar char="•"/>
            </a:pPr>
            <a:r>
              <a:t>Counter: Usage</a:t>
            </a:r>
          </a:p>
          <a:p>
            <a:pPr>
              <a:buFont typeface="Arial" pitchFamily="34" charset="0"/>
              <a:buChar char="•"/>
            </a:pPr>
            <a:r>
              <a:t>Unit: Percentage (%)</a:t>
            </a:r>
          </a:p>
          <a:p>
            <a:pPr>
              <a:buFont typeface="Arial" pitchFamily="34" charset="0"/>
              <a:buChar char="•"/>
            </a:pPr>
            <a:r>
              <a:t>Rollup Type: Average (Minimum/Maximum)</a:t>
            </a:r>
          </a:p>
          <a:p>
            <a:pPr>
              <a:buFont typeface="Arial" pitchFamily="34" charset="0"/>
              <a:buChar char="•"/>
            </a:pPr>
            <a:r>
              <a:t>Collection Level: 1 (4)</a:t>
            </a:r>
          </a:p>
          <a:p>
            <a:pPr marL="0" lvl="0" indent="0">
              <a:spcBef>
                <a:spcPts val="0"/>
              </a:spcBef>
              <a:spcAft>
                <a:spcPts val="0"/>
              </a:spcAft>
              <a:buNone/>
            </a:pPr>
            <a:r>
              <a:rPr lang="en-US" sz="2000" dirty="0">
                <a:solidFill>
                  <a:schemeClr val="tx2"/>
                </a:solidFill>
                <a:cs typeface="Calibri" pitchFamily="34" charset="0"/>
              </a:rPr>
              <a:t>Statistics levels include summation and latest:</a:t>
            </a:r>
          </a:p>
          <a:p>
            <a:pPr>
              <a:buFont typeface="Arial" pitchFamily="34" charset="0"/>
              <a:buChar char="•"/>
            </a:pPr>
            <a:r>
              <a:t>Summation: The collected data is summed. The measurement displayed in the performance chart represents the sum of data collected during the interval.</a:t>
            </a:r>
          </a:p>
          <a:p>
            <a:pPr>
              <a:buFont typeface="Arial" pitchFamily="34" charset="0"/>
              <a:buChar char="•"/>
            </a:pPr>
            <a:r>
              <a:t>Latest: The data that is collected during the interval is a set value. The value displayed in the performance chart represents the current value.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For example, if you look at the CPU Used counter in a CPU performance chart, the rollup type is summation. So, for a given 5-minute interval, the sum of all the 20-second samples in that interval is represented.</a:t>
            </a:r>
          </a:p>
        </p:txBody>
      </p:sp>
      <p:sp>
        <p:nvSpPr>
          <p:cNvPr id="11816" name="Slide number"/>
          <p:cNvSpPr>
            <a:spLocks noGrp="1"/>
          </p:cNvSpPr>
          <p:nvPr>
            <p:ph type="sldNum" sz="quarter" idx="10"/>
          </p:nvPr>
        </p:nvSpPr>
        <p:spPr/>
        <p:txBody>
          <a:bodyPr/>
          <a:lstStyle/>
          <a:p>
            <a:fld id="{C18812F0-6685-476B-B832-AFB48F091983}" type="slidenum">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17" name="Slide preview"/>
          <p:cNvSpPr>
            <a:spLocks noGrp="1" noRot="1" noChangeAspect="1"/>
          </p:cNvSpPr>
          <p:nvPr>
            <p:ph type="sldImg"/>
          </p:nvPr>
        </p:nvSpPr>
        <p:spPr/>
      </p:sp>
      <p:sp>
        <p:nvSpPr>
          <p:cNvPr id="11818" name="Notes"/>
          <p:cNvSpPr>
            <a:spLocks noGrp="1"/>
          </p:cNvSpPr>
          <p:nvPr>
            <p:ph type="body" idx="1"/>
          </p:nvPr>
        </p:nvSpPr>
        <p:spPr/>
        <p:txBody>
          <a:bodyPr wrap="square" rtlCol="0"/>
          <a:lstStyle/>
          <a:p>
            <a:pPr marL="0" indent="0">
              <a:buNone/>
            </a:pPr>
            <a:endParaRPr/>
          </a:p>
        </p:txBody>
      </p:sp>
      <p:sp>
        <p:nvSpPr>
          <p:cNvPr id="11819" name="Slide number"/>
          <p:cNvSpPr>
            <a:spLocks noGrp="1"/>
          </p:cNvSpPr>
          <p:nvPr>
            <p:ph type="sldNum" sz="quarter" idx="10"/>
          </p:nvPr>
        </p:nvSpPr>
        <p:spPr/>
        <p:txBody>
          <a:bodyPr/>
          <a:lstStyle/>
          <a:p>
            <a:fld id="{C18812F0-6685-476B-B832-AFB48F091983}" type="slidenum">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21" name="Slide preview"/>
          <p:cNvSpPr>
            <a:spLocks noGrp="1" noRot="1" noChangeAspect="1"/>
          </p:cNvSpPr>
          <p:nvPr>
            <p:ph type="sldImg"/>
          </p:nvPr>
        </p:nvSpPr>
        <p:spPr/>
      </p:sp>
      <p:sp>
        <p:nvSpPr>
          <p:cNvPr id="11822" name="Notes"/>
          <p:cNvSpPr>
            <a:spLocks noGrp="1"/>
          </p:cNvSpPr>
          <p:nvPr>
            <p:ph type="body" idx="1"/>
          </p:nvPr>
        </p:nvSpPr>
        <p:spPr/>
        <p:txBody>
          <a:bodyPr wrap="square" rtlCol="0"/>
          <a:lstStyle/>
          <a:p>
            <a:pPr marL="0" indent="0">
              <a:buNone/>
            </a:pPr>
            <a:endParaRPr/>
          </a:p>
        </p:txBody>
      </p:sp>
      <p:sp>
        <p:nvSpPr>
          <p:cNvPr id="11823" name="Slide number"/>
          <p:cNvSpPr>
            <a:spLocks noGrp="1"/>
          </p:cNvSpPr>
          <p:nvPr>
            <p:ph type="sldNum" sz="quarter" idx="10"/>
          </p:nvPr>
        </p:nvSpPr>
        <p:spPr/>
        <p:txBody>
          <a:bodyPr/>
          <a:lstStyle/>
          <a:p>
            <a:fld id="{C18812F0-6685-476B-B832-AFB48F091983}" type="slidenum">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4" name="Slide preview"/>
          <p:cNvSpPr>
            <a:spLocks noGrp="1" noRot="1" noChangeAspect="1"/>
          </p:cNvSpPr>
          <p:nvPr>
            <p:ph type="sldImg"/>
          </p:nvPr>
        </p:nvSpPr>
        <p:spPr/>
      </p:sp>
      <p:sp>
        <p:nvSpPr>
          <p:cNvPr id="11655" name="Notes"/>
          <p:cNvSpPr>
            <a:spLocks noGrp="1"/>
          </p:cNvSpPr>
          <p:nvPr>
            <p:ph type="body" idx="1"/>
          </p:nvPr>
        </p:nvSpPr>
        <p:spPr/>
        <p:txBody>
          <a:bodyPr wrap="square" rtlCol="0"/>
          <a:lstStyle/>
          <a:p>
            <a:pPr marL="0" indent="0">
              <a:buNone/>
            </a:pPr>
            <a:endParaRPr/>
          </a:p>
        </p:txBody>
      </p:sp>
      <p:sp>
        <p:nvSpPr>
          <p:cNvPr id="11656" name="Slide number"/>
          <p:cNvSpPr>
            <a:spLocks noGrp="1"/>
          </p:cNvSpPr>
          <p:nvPr>
            <p:ph type="sldNum" sz="quarter" idx="10"/>
          </p:nvPr>
        </p:nvSpPr>
        <p:spPr/>
        <p:txBody>
          <a:bodyPr/>
          <a:lstStyle/>
          <a:p>
            <a:fld id="{C18812F0-6685-476B-B832-AFB48F091983}" type="slidenum">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24" name="Slide preview"/>
          <p:cNvSpPr>
            <a:spLocks noGrp="1" noRot="1" noChangeAspect="1"/>
          </p:cNvSpPr>
          <p:nvPr>
            <p:ph type="sldImg"/>
          </p:nvPr>
        </p:nvSpPr>
        <p:spPr/>
      </p:sp>
      <p:sp>
        <p:nvSpPr>
          <p:cNvPr id="11825" name="Notes"/>
          <p:cNvSpPr>
            <a:spLocks noGrp="1"/>
          </p:cNvSpPr>
          <p:nvPr>
            <p:ph type="body" idx="1"/>
          </p:nvPr>
        </p:nvSpPr>
        <p:spPr/>
        <p:txBody>
          <a:bodyPr wrap="square" rtlCol="0"/>
          <a:lstStyle/>
          <a:p>
            <a:pPr marL="0" indent="0">
              <a:buNone/>
            </a:pPr>
            <a:endParaRPr/>
          </a:p>
        </p:txBody>
      </p:sp>
      <p:sp>
        <p:nvSpPr>
          <p:cNvPr id="11826" name="Slide number"/>
          <p:cNvSpPr>
            <a:spLocks noGrp="1"/>
          </p:cNvSpPr>
          <p:nvPr>
            <p:ph type="sldNum" sz="quarter" idx="10"/>
          </p:nvPr>
        </p:nvSpPr>
        <p:spPr/>
        <p:txBody>
          <a:bodyPr/>
          <a:lstStyle/>
          <a:p>
            <a:fld id="{C18812F0-6685-476B-B832-AFB48F091983}" type="slidenum">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28" name="Slide preview"/>
          <p:cNvSpPr>
            <a:spLocks noGrp="1" noRot="1" noChangeAspect="1"/>
          </p:cNvSpPr>
          <p:nvPr>
            <p:ph type="sldImg"/>
          </p:nvPr>
        </p:nvSpPr>
        <p:spPr/>
      </p:sp>
      <p:sp>
        <p:nvSpPr>
          <p:cNvPr id="11829"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The key to interpreting performance data is to observe the range of data from the perspective of the guest operating system, the VM, and the host.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CPU usage statistics in Task Manager, for example, do not give you the complete picture. View CPU usage for the VM and the host on which the VM is located.</a:t>
            </a:r>
            <a:br/>
            <a:r>
              <a:rPr lang="en-GB" sz="1200" dirty="0">
                <a:solidFill>
                  <a:srgbClr val="000000"/>
                </a:solidFill>
                <a:latin typeface="Times New Roman" panose="02020603050405020304" pitchFamily="18" charset="0"/>
                <a:cs typeface="Times New Roman" panose="02020603050405020304" pitchFamily="18" charset="0"/>
              </a:rPr>
              <a:t>Use the performance charts in the vSphere Client to view this data.</a:t>
            </a:r>
          </a:p>
        </p:txBody>
      </p:sp>
      <p:sp>
        <p:nvSpPr>
          <p:cNvPr id="11830" name="Slide number"/>
          <p:cNvSpPr>
            <a:spLocks noGrp="1"/>
          </p:cNvSpPr>
          <p:nvPr>
            <p:ph type="sldNum" sz="quarter" idx="10"/>
          </p:nvPr>
        </p:nvSpPr>
        <p:spPr/>
        <p:txBody>
          <a:bodyPr/>
          <a:lstStyle/>
          <a:p>
            <a:fld id="{C18812F0-6685-476B-B832-AFB48F091983}" type="slidenum">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32" name="Slide preview"/>
          <p:cNvSpPr>
            <a:spLocks noGrp="1" noRot="1" noChangeAspect="1"/>
          </p:cNvSpPr>
          <p:nvPr>
            <p:ph type="sldImg"/>
          </p:nvPr>
        </p:nvSpPr>
        <p:spPr/>
      </p:sp>
      <p:sp>
        <p:nvSpPr>
          <p:cNvPr id="11833"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If CPU use is high, check the VM's CPU usage statistics. Use either the overview charts or the advanced charts to view CPU usage. The slide displays an advanced chart tracking a VM’s CPU usage.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If a VM’s CPU use remains high over a period of time, the VM is constrained by CPU. Other VMs on the host might have enough CPU resources to satisfy their needs.</a:t>
            </a:r>
          </a:p>
          <a:p>
            <a:pPr marL="0" lvl="0" indent="0">
              <a:spcBef>
                <a:spcPts val="0"/>
              </a:spcBef>
              <a:spcAft>
                <a:spcPts val="0"/>
              </a:spcAft>
              <a:buNone/>
            </a:pPr>
            <a:r>
              <a:rPr lang="en-US" sz="2000" dirty="0">
                <a:solidFill>
                  <a:schemeClr val="tx2"/>
                </a:solidFill>
                <a:cs typeface="Calibri" pitchFamily="34" charset="0"/>
              </a:rPr>
              <a:t>If more than one VM is constrained by CPU, the key indicator is CPU ready time. Ready time refers to the interval when a VM is ready to execute instructions but cannot because it cannot get scheduled onto a CPU. Several factors affect the amount of ready time:</a:t>
            </a:r>
          </a:p>
          <a:p>
            <a:pPr>
              <a:buFont typeface="Arial" pitchFamily="34" charset="0"/>
              <a:buChar char="•"/>
            </a:pPr>
            <a:r>
              <a:t>Overall CPU use: You are more likely to see ready time when use is high because the CPU is more likely to be busy when another VM becomes ready to run.</a:t>
            </a:r>
          </a:p>
          <a:p>
            <a:pPr>
              <a:buFont typeface="Arial" pitchFamily="34" charset="0"/>
              <a:buChar char="•"/>
            </a:pPr>
            <a:r>
              <a:t>Number of resource consumers (in this case, guest operating systems): When a host is running a larger number of VMs, the scheduler is more likely to queue a VM behind VMs that are already running or queued.</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 good ready time value varies from workload to workload. To find a good ready time value for your workload, collect ready time data over time for each VM. When you have this ready time data for each VM, estimate how much of the observed response time is ready time. If the shortfalls in meeting response-time targets for the applications appear largely because of the ready time, take steps to address the excessive ready time.</a:t>
            </a:r>
          </a:p>
        </p:txBody>
      </p:sp>
      <p:sp>
        <p:nvSpPr>
          <p:cNvPr id="11834" name="Slide number"/>
          <p:cNvSpPr>
            <a:spLocks noGrp="1"/>
          </p:cNvSpPr>
          <p:nvPr>
            <p:ph type="sldNum" sz="quarter" idx="10"/>
          </p:nvPr>
        </p:nvSpPr>
        <p:spPr/>
        <p:txBody>
          <a:bodyPr/>
          <a:lstStyle/>
          <a:p>
            <a:fld id="{C18812F0-6685-476B-B832-AFB48F091983}" type="slidenum">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36" name="Slide preview"/>
          <p:cNvSpPr>
            <a:spLocks noGrp="1" noRot="1" noChangeAspect="1"/>
          </p:cNvSpPr>
          <p:nvPr>
            <p:ph type="sldImg"/>
          </p:nvPr>
        </p:nvSpPr>
        <p:spPr/>
      </p:sp>
      <p:sp>
        <p:nvSpPr>
          <p:cNvPr id="11837"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To determine whether a VM is being constrained by CPU resources, view CPU usage in the guest operating system using, for example, Task Manager.</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If more than one VM is constrained by CPU, the key indicator is CPU readiness. CPU readiness is the percent of time that the VM cannot run because it is contending for access to the physical CPUs.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are more likely to see readiness values when use is high because the CPU is more likely to be busy when another VM becomes ready to run. You are also more likely to see readiness values when a host is running many VMs. In this case, the scheduler is more likely to queue a VM behind VMs that are already running or queued.</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 good readiness value varies from workload to workload.</a:t>
            </a:r>
          </a:p>
        </p:txBody>
      </p:sp>
      <p:sp>
        <p:nvSpPr>
          <p:cNvPr id="11838" name="Slide number"/>
          <p:cNvSpPr>
            <a:spLocks noGrp="1"/>
          </p:cNvSpPr>
          <p:nvPr>
            <p:ph type="sldNum" sz="quarter" idx="10"/>
          </p:nvPr>
        </p:nvSpPr>
        <p:spPr/>
        <p:txBody>
          <a:bodyPr/>
          <a:lstStyle/>
          <a:p>
            <a:fld id="{C18812F0-6685-476B-B832-AFB48F091983}" type="slidenum">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0" name="Slide preview"/>
          <p:cNvSpPr>
            <a:spLocks noGrp="1" noRot="1" noChangeAspect="1"/>
          </p:cNvSpPr>
          <p:nvPr>
            <p:ph type="sldImg"/>
          </p:nvPr>
        </p:nvSpPr>
        <p:spPr/>
      </p:sp>
      <p:sp>
        <p:nvSpPr>
          <p:cNvPr id="11841" name="Notes"/>
          <p:cNvSpPr>
            <a:spLocks noGrp="1"/>
          </p:cNvSpPr>
          <p:nvPr>
            <p:ph type="body" idx="1"/>
          </p:nvPr>
        </p:nvSpPr>
        <p:spPr/>
        <p:txBody>
          <a:bodyPr wrap="square" rtlCol="0"/>
          <a:lstStyle/>
          <a:p>
            <a:pPr marL="0" indent="0">
              <a:buNone/>
            </a:pPr>
            <a:endParaRPr/>
          </a:p>
        </p:txBody>
      </p:sp>
      <p:sp>
        <p:nvSpPr>
          <p:cNvPr id="11842" name="Slide number"/>
          <p:cNvSpPr>
            <a:spLocks noGrp="1"/>
          </p:cNvSpPr>
          <p:nvPr>
            <p:ph type="sldNum" sz="quarter" idx="10"/>
          </p:nvPr>
        </p:nvSpPr>
        <p:spPr/>
        <p:txBody>
          <a:bodyPr/>
          <a:lstStyle/>
          <a:p>
            <a:fld id="{C18812F0-6685-476B-B832-AFB48F091983}" type="slidenum">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4" name="Slide preview"/>
          <p:cNvSpPr>
            <a:spLocks noGrp="1" noRot="1" noChangeAspect="1"/>
          </p:cNvSpPr>
          <p:nvPr>
            <p:ph type="sldImg"/>
          </p:nvPr>
        </p:nvSpPr>
        <p:spPr/>
      </p:sp>
      <p:sp>
        <p:nvSpPr>
          <p:cNvPr id="11845" name="Notes"/>
          <p:cNvSpPr>
            <a:spLocks noGrp="1"/>
          </p:cNvSpPr>
          <p:nvPr>
            <p:ph type="body" idx="1"/>
          </p:nvPr>
        </p:nvSpPr>
        <p:spPr/>
        <p:txBody>
          <a:bodyPr wrap="square" rtlCol="0"/>
          <a:lstStyle/>
          <a:p>
            <a:pPr marL="0" indent="0">
              <a:buNone/>
            </a:pPr>
            <a:endParaRPr/>
          </a:p>
        </p:txBody>
      </p:sp>
      <p:sp>
        <p:nvSpPr>
          <p:cNvPr id="11846" name="Slide number"/>
          <p:cNvSpPr>
            <a:spLocks noGrp="1"/>
          </p:cNvSpPr>
          <p:nvPr>
            <p:ph type="sldNum" sz="quarter" idx="10"/>
          </p:nvPr>
        </p:nvSpPr>
        <p:spPr/>
        <p:txBody>
          <a:bodyPr/>
          <a:lstStyle/>
          <a:p>
            <a:fld id="{C18812F0-6685-476B-B832-AFB48F091983}" type="slidenum">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8" name="Slide preview"/>
          <p:cNvSpPr>
            <a:spLocks noGrp="1" noRot="1" noChangeAspect="1"/>
          </p:cNvSpPr>
          <p:nvPr>
            <p:ph type="sldImg"/>
          </p:nvPr>
        </p:nvSpPr>
        <p:spPr/>
      </p:sp>
      <p:sp>
        <p:nvSpPr>
          <p:cNvPr id="11849"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might see VMs with high ballooning activity and VMs being swapped in and out by the VMkernel. This serious situation indicates that the host memory is overcommitted and must be increased.</a:t>
            </a:r>
          </a:p>
        </p:txBody>
      </p:sp>
      <p:sp>
        <p:nvSpPr>
          <p:cNvPr id="11850" name="Slide number"/>
          <p:cNvSpPr>
            <a:spLocks noGrp="1"/>
          </p:cNvSpPr>
          <p:nvPr>
            <p:ph type="sldNum" sz="quarter" idx="10"/>
          </p:nvPr>
        </p:nvSpPr>
        <p:spPr/>
        <p:txBody>
          <a:bodyPr/>
          <a:lstStyle/>
          <a:p>
            <a:fld id="{C18812F0-6685-476B-B832-AFB48F091983}" type="slidenum">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1" name="Slide preview"/>
          <p:cNvSpPr>
            <a:spLocks noGrp="1" noRot="1" noChangeAspect="1"/>
          </p:cNvSpPr>
          <p:nvPr>
            <p:ph type="sldImg"/>
          </p:nvPr>
        </p:nvSpPr>
        <p:spPr/>
      </p:sp>
      <p:sp>
        <p:nvSpPr>
          <p:cNvPr id="11852"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Disk performance problems are commonly caused by saturating the underlying physical storage hardware. You can use the vCenter Server advanced performance charts to measure storage performance at different levels. These charts provide insight about a VM performance. You can monitor everything from the VM's datastore to a specific storage path.</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If you select a host object, you can view throughput and latency for a datastore, a storage adapter, or a storage path. The storage adapter charts are available only for Fibre Channel storage. The storage path charts are available for Fibre Channel and iSCSI storage, not for NFS.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If you select a VM object, you can view throughput and latency for the VM’s datastore or specific virtual disk.</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To monitor throughput, view the Read rate and Write rate counters. To monitor latency, view the Read latency and Write latency counters.</a:t>
            </a:r>
          </a:p>
        </p:txBody>
      </p:sp>
      <p:sp>
        <p:nvSpPr>
          <p:cNvPr id="11853" name="Slide number"/>
          <p:cNvSpPr>
            <a:spLocks noGrp="1"/>
          </p:cNvSpPr>
          <p:nvPr>
            <p:ph type="sldNum" sz="quarter" idx="10"/>
          </p:nvPr>
        </p:nvSpPr>
        <p:spPr/>
        <p:txBody>
          <a:bodyPr/>
          <a:lstStyle/>
          <a:p>
            <a:fld id="{C18812F0-6685-476B-B832-AFB48F091983}" type="slidenum">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4" name="Slide preview"/>
          <p:cNvSpPr>
            <a:spLocks noGrp="1" noRot="1" noChangeAspect="1"/>
          </p:cNvSpPr>
          <p:nvPr>
            <p:ph type="sldImg"/>
          </p:nvPr>
        </p:nvSpPr>
        <p:spPr/>
      </p:sp>
      <p:sp>
        <p:nvSpPr>
          <p:cNvPr id="11855"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To determine whether your vSphere environment is experiencing disk problems, monitor the disk latency data counters. Use the advanced performance charts to view these statistics. In particular, monitor the following counters:</a:t>
            </a:r>
          </a:p>
          <a:p>
            <a:pPr>
              <a:buFont typeface="Arial" pitchFamily="34" charset="0"/>
              <a:buChar char="•"/>
            </a:pPr>
            <a:r>
              <a:t>Kernel command latency: This data counter measures the average amount of time, in milliseconds, that the VMkernel spends processing each SCSI command. For best performance, the value should be 0 through 1 millisecond. If the value is greater than 4 milliseconds, the VMs on the ESXi host are trying to send more throughput to the storage system than the configuration supports.</a:t>
            </a:r>
          </a:p>
          <a:p>
            <a:pPr>
              <a:buFont typeface="Arial" pitchFamily="34" charset="0"/>
              <a:buChar char="•"/>
            </a:pPr>
            <a:r>
              <a:t>Physical device command latency: This data counter measures the average amount of time, in milliseconds, for the physical device to complete a SCSI command.</a:t>
            </a:r>
          </a:p>
        </p:txBody>
      </p:sp>
      <p:sp>
        <p:nvSpPr>
          <p:cNvPr id="11856" name="Slide number"/>
          <p:cNvSpPr>
            <a:spLocks noGrp="1"/>
          </p:cNvSpPr>
          <p:nvPr>
            <p:ph type="sldNum" sz="quarter" idx="10"/>
          </p:nvPr>
        </p:nvSpPr>
        <p:spPr/>
        <p:txBody>
          <a:bodyPr/>
          <a:lstStyle/>
          <a:p>
            <a:fld id="{C18812F0-6685-476B-B832-AFB48F091983}" type="slidenum">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7" name="Slide preview"/>
          <p:cNvSpPr>
            <a:spLocks noGrp="1" noRot="1" noChangeAspect="1"/>
          </p:cNvSpPr>
          <p:nvPr>
            <p:ph type="sldImg"/>
          </p:nvPr>
        </p:nvSpPr>
        <p:spPr/>
      </p:sp>
      <p:sp>
        <p:nvSpPr>
          <p:cNvPr id="11858"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Like disk performance problems, network performance problems are commonly caused by saturating a network link between client and server. Use a tool such as Iometer, or a large file transfer, to measure the effective bandwidth.</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Network performance depends on application workload and network configuration. Dropped network packets indicate a bottleneck in the network. To determine whether packets are being dropped, use the advanced performance charts to examine the droppedTx and droppedRx network counter values of a VM.</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In general, the larger the network packets, the faster the network speed. When the packet size is large, fewer packets are transferred, which reduces the amount of CPU that is required to process the data. In some instances, large packets can result in high network latency. When network packets are small, more packets are transferred, but the network speed is slower because more CPU is required to process the data.</a:t>
            </a:r>
          </a:p>
        </p:txBody>
      </p:sp>
      <p:sp>
        <p:nvSpPr>
          <p:cNvPr id="11859" name="Slide number"/>
          <p:cNvSpPr>
            <a:spLocks noGrp="1"/>
          </p:cNvSpPr>
          <p:nvPr>
            <p:ph type="sldNum" sz="quarter" idx="10"/>
          </p:nvPr>
        </p:nvSpPr>
        <p:spPr/>
        <p:txBody>
          <a:bodyPr/>
          <a:lstStyle/>
          <a:p>
            <a:fld id="{C18812F0-6685-476B-B832-AFB48F091983}" type="slidenum">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7" name="Slide preview"/>
          <p:cNvSpPr>
            <a:spLocks noGrp="1" noRot="1" noChangeAspect="1"/>
          </p:cNvSpPr>
          <p:nvPr>
            <p:ph type="sldImg"/>
          </p:nvPr>
        </p:nvSpPr>
        <p:spPr/>
      </p:sp>
      <p:sp>
        <p:nvSpPr>
          <p:cNvPr id="11658" name="Notes"/>
          <p:cNvSpPr>
            <a:spLocks noGrp="1"/>
          </p:cNvSpPr>
          <p:nvPr>
            <p:ph type="body" idx="1"/>
          </p:nvPr>
        </p:nvSpPr>
        <p:spPr/>
        <p:txBody>
          <a:bodyPr wrap="square" rtlCol="0"/>
          <a:lstStyle/>
          <a:p>
            <a:pPr marL="0" indent="0">
              <a:buNone/>
            </a:pPr>
            <a:endParaRPr/>
          </a:p>
        </p:txBody>
      </p:sp>
      <p:sp>
        <p:nvSpPr>
          <p:cNvPr id="11659" name="Slide number"/>
          <p:cNvSpPr>
            <a:spLocks noGrp="1"/>
          </p:cNvSpPr>
          <p:nvPr>
            <p:ph type="sldNum" sz="quarter" idx="10"/>
          </p:nvPr>
        </p:nvSpPr>
        <p:spPr/>
        <p:txBody>
          <a:bodyPr/>
          <a:lstStyle/>
          <a:p>
            <a:fld id="{C18812F0-6685-476B-B832-AFB48F091983}" type="slidenum">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0" name="Slide preview"/>
          <p:cNvSpPr>
            <a:spLocks noGrp="1" noRot="1" noChangeAspect="1"/>
          </p:cNvSpPr>
          <p:nvPr>
            <p:ph type="sldImg"/>
          </p:nvPr>
        </p:nvSpPr>
        <p:spPr/>
      </p:sp>
      <p:sp>
        <p:nvSpPr>
          <p:cNvPr id="11861" name="Notes"/>
          <p:cNvSpPr>
            <a:spLocks noGrp="1"/>
          </p:cNvSpPr>
          <p:nvPr>
            <p:ph type="body" idx="1"/>
          </p:nvPr>
        </p:nvSpPr>
        <p:spPr/>
        <p:txBody>
          <a:bodyPr wrap="square" rtlCol="0"/>
          <a:lstStyle/>
          <a:p>
            <a:pPr marL="0" indent="0">
              <a:buNone/>
            </a:pPr>
            <a:endParaRPr/>
          </a:p>
        </p:txBody>
      </p:sp>
      <p:sp>
        <p:nvSpPr>
          <p:cNvPr id="11862" name="Slide number"/>
          <p:cNvSpPr>
            <a:spLocks noGrp="1"/>
          </p:cNvSpPr>
          <p:nvPr>
            <p:ph type="sldNum" sz="quarter" idx="10"/>
          </p:nvPr>
        </p:nvSpPr>
        <p:spPr/>
        <p:txBody>
          <a:bodyPr/>
          <a:lstStyle/>
          <a:p>
            <a:fld id="{C18812F0-6685-476B-B832-AFB48F091983}" type="slidenum">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3" name="Slide preview"/>
          <p:cNvSpPr>
            <a:spLocks noGrp="1" noRot="1" noChangeAspect="1"/>
          </p:cNvSpPr>
          <p:nvPr>
            <p:ph type="sldImg"/>
          </p:nvPr>
        </p:nvSpPr>
        <p:spPr/>
      </p:sp>
      <p:sp>
        <p:nvSpPr>
          <p:cNvPr id="11864" name="Notes"/>
          <p:cNvSpPr>
            <a:spLocks noGrp="1"/>
          </p:cNvSpPr>
          <p:nvPr>
            <p:ph type="body" idx="1"/>
          </p:nvPr>
        </p:nvSpPr>
        <p:spPr/>
        <p:txBody>
          <a:bodyPr wrap="square" rtlCol="0"/>
          <a:lstStyle/>
          <a:p>
            <a:pPr marL="0" indent="0">
              <a:buNone/>
            </a:pPr>
            <a:endParaRPr/>
          </a:p>
        </p:txBody>
      </p:sp>
      <p:sp>
        <p:nvSpPr>
          <p:cNvPr id="11865" name="Slide number"/>
          <p:cNvSpPr>
            <a:spLocks noGrp="1"/>
          </p:cNvSpPr>
          <p:nvPr>
            <p:ph type="sldNum" sz="quarter" idx="10"/>
          </p:nvPr>
        </p:nvSpPr>
        <p:spPr/>
        <p:txBody>
          <a:bodyPr/>
          <a:lstStyle/>
          <a:p>
            <a:fld id="{C18812F0-6685-476B-B832-AFB48F091983}" type="slidenum">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7" name="Slide preview"/>
          <p:cNvSpPr>
            <a:spLocks noGrp="1" noRot="1" noChangeAspect="1"/>
          </p:cNvSpPr>
          <p:nvPr>
            <p:ph type="sldImg"/>
          </p:nvPr>
        </p:nvSpPr>
        <p:spPr/>
      </p:sp>
      <p:sp>
        <p:nvSpPr>
          <p:cNvPr id="11868" name="Notes"/>
          <p:cNvSpPr>
            <a:spLocks noGrp="1"/>
          </p:cNvSpPr>
          <p:nvPr>
            <p:ph type="body" idx="1"/>
          </p:nvPr>
        </p:nvSpPr>
        <p:spPr/>
        <p:txBody>
          <a:bodyPr wrap="square" rtlCol="0"/>
          <a:lstStyle/>
          <a:p>
            <a:pPr marL="0" indent="0">
              <a:buNone/>
            </a:pPr>
            <a:endParaRPr/>
          </a:p>
        </p:txBody>
      </p:sp>
      <p:sp>
        <p:nvSpPr>
          <p:cNvPr id="11869" name="Slide number"/>
          <p:cNvSpPr>
            <a:spLocks noGrp="1"/>
          </p:cNvSpPr>
          <p:nvPr>
            <p:ph type="sldNum" sz="quarter" idx="10"/>
          </p:nvPr>
        </p:nvSpPr>
        <p:spPr/>
        <p:txBody>
          <a:bodyPr/>
          <a:lstStyle/>
          <a:p>
            <a:fld id="{C18812F0-6685-476B-B832-AFB48F091983}" type="slidenum">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0" name="Slide preview"/>
          <p:cNvSpPr>
            <a:spLocks noGrp="1" noRot="1" noChangeAspect="1"/>
          </p:cNvSpPr>
          <p:nvPr>
            <p:ph type="sldImg"/>
          </p:nvPr>
        </p:nvSpPr>
        <p:spPr/>
      </p:sp>
      <p:sp>
        <p:nvSpPr>
          <p:cNvPr id="11871" name="Notes"/>
          <p:cNvSpPr>
            <a:spLocks noGrp="1"/>
          </p:cNvSpPr>
          <p:nvPr>
            <p:ph type="body" idx="1"/>
          </p:nvPr>
        </p:nvSpPr>
        <p:spPr/>
        <p:txBody>
          <a:bodyPr wrap="square" rtlCol="0"/>
          <a:lstStyle/>
          <a:p>
            <a:pPr marL="0" indent="0">
              <a:buNone/>
            </a:pPr>
            <a:endParaRPr/>
          </a:p>
        </p:txBody>
      </p:sp>
      <p:sp>
        <p:nvSpPr>
          <p:cNvPr id="11872" name="Slide number"/>
          <p:cNvSpPr>
            <a:spLocks noGrp="1"/>
          </p:cNvSpPr>
          <p:nvPr>
            <p:ph type="sldNum" sz="quarter" idx="10"/>
          </p:nvPr>
        </p:nvSpPr>
        <p:spPr/>
        <p:txBody>
          <a:bodyPr/>
          <a:lstStyle/>
          <a:p>
            <a:fld id="{C18812F0-6685-476B-B832-AFB48F091983}" type="slidenum">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4" name="Slide preview"/>
          <p:cNvSpPr>
            <a:spLocks noGrp="1" noRot="1" noChangeAspect="1"/>
          </p:cNvSpPr>
          <p:nvPr>
            <p:ph type="sldImg"/>
          </p:nvPr>
        </p:nvSpPr>
        <p:spPr/>
      </p:sp>
      <p:sp>
        <p:nvSpPr>
          <p:cNvPr id="11875"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acknowledge an alarm to let other users know that you take ownership of the issue. For example, a VM has an alarm set to monitor CPU use. The alarm is configured to send an email to an administrator when the alarm is triggered. The VM CPU use spikes, triggering the alarm, which sends an email to the administrator. The administrator acknowledges the triggered alarm to let other administrators know the problem is being addressed</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After you acknowledge an alarm, the alarm actions are discontinued, but the alarm does not get cleared or reset when acknowledged. You reset the alarm manually in the vSphere Client to return the alarm to a normal state.</a:t>
            </a:r>
          </a:p>
        </p:txBody>
      </p:sp>
      <p:sp>
        <p:nvSpPr>
          <p:cNvPr id="11876" name="Slide number"/>
          <p:cNvSpPr>
            <a:spLocks noGrp="1"/>
          </p:cNvSpPr>
          <p:nvPr>
            <p:ph type="sldNum" sz="quarter" idx="10"/>
          </p:nvPr>
        </p:nvSpPr>
        <p:spPr/>
        <p:txBody>
          <a:bodyPr/>
          <a:lstStyle/>
          <a:p>
            <a:fld id="{C18812F0-6685-476B-B832-AFB48F091983}" type="slidenum">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 name="Slide preview"/>
          <p:cNvSpPr>
            <a:spLocks noGrp="1" noRot="1" noChangeAspect="1"/>
          </p:cNvSpPr>
          <p:nvPr>
            <p:ph type="sldImg"/>
          </p:nvPr>
        </p:nvSpPr>
        <p:spPr/>
      </p:sp>
      <p:sp>
        <p:nvSpPr>
          <p:cNvPr id="11879" name="Notes"/>
          <p:cNvSpPr>
            <a:spLocks noGrp="1"/>
          </p:cNvSpPr>
          <p:nvPr>
            <p:ph type="body" idx="1"/>
          </p:nvPr>
        </p:nvSpPr>
        <p:spPr/>
        <p:txBody>
          <a:bodyPr wrap="square" rtlCol="0"/>
          <a:lstStyle/>
          <a:p>
            <a:pPr marL="0" indent="0">
              <a:buNone/>
            </a:pPr>
            <a:endParaRPr/>
          </a:p>
        </p:txBody>
      </p:sp>
      <p:sp>
        <p:nvSpPr>
          <p:cNvPr id="11880" name="Slide number"/>
          <p:cNvSpPr>
            <a:spLocks noGrp="1"/>
          </p:cNvSpPr>
          <p:nvPr>
            <p:ph type="sldNum" sz="quarter" idx="10"/>
          </p:nvPr>
        </p:nvSpPr>
        <p:spPr/>
        <p:txBody>
          <a:bodyPr/>
          <a:lstStyle/>
          <a:p>
            <a:fld id="{C18812F0-6685-476B-B832-AFB48F091983}" type="slidenum">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2" name="Slide preview"/>
          <p:cNvSpPr>
            <a:spLocks noGrp="1" noRot="1" noChangeAspect="1"/>
          </p:cNvSpPr>
          <p:nvPr>
            <p:ph type="sldImg"/>
          </p:nvPr>
        </p:nvSpPr>
        <p:spPr/>
      </p:sp>
      <p:sp>
        <p:nvSpPr>
          <p:cNvPr id="11883"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To make a copy of an alarm, select the alarm and click </a:t>
            </a:r>
            <a:r>
              <a:rPr lang="en-US" sz="2000" b="1" dirty="0">
                <a:solidFill>
                  <a:srgbClr val="000000"/>
                </a:solidFill>
                <a:latin typeface="Times New Roman" panose="02020603050405020304" pitchFamily="18" charset="0"/>
                <a:cs typeface="Courier New" pitchFamily="49" charset="0"/>
              </a:rPr>
              <a:t>ADD</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1884" name="Slide number"/>
          <p:cNvSpPr>
            <a:spLocks noGrp="1"/>
          </p:cNvSpPr>
          <p:nvPr>
            <p:ph type="sldNum" sz="quarter" idx="10"/>
          </p:nvPr>
        </p:nvSpPr>
        <p:spPr/>
        <p:txBody>
          <a:bodyPr/>
          <a:lstStyle/>
          <a:p>
            <a:fld id="{C18812F0-6685-476B-B832-AFB48F091983}" type="slidenum">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6" name="Slide preview"/>
          <p:cNvSpPr>
            <a:spLocks noGrp="1" noRot="1" noChangeAspect="1"/>
          </p:cNvSpPr>
          <p:nvPr>
            <p:ph type="sldImg"/>
          </p:nvPr>
        </p:nvSpPr>
        <p:spPr/>
      </p:sp>
      <p:sp>
        <p:nvSpPr>
          <p:cNvPr id="11887"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If the predefined alarms do not address the event, state, or condition that you want to monitor, define custom alarm definitions instead of modifying predefined alarms.</a:t>
            </a:r>
          </a:p>
        </p:txBody>
      </p:sp>
      <p:sp>
        <p:nvSpPr>
          <p:cNvPr id="11888" name="Slide number"/>
          <p:cNvSpPr>
            <a:spLocks noGrp="1"/>
          </p:cNvSpPr>
          <p:nvPr>
            <p:ph type="sldNum" sz="quarter" idx="10"/>
          </p:nvPr>
        </p:nvSpPr>
        <p:spPr/>
        <p:txBody>
          <a:bodyPr/>
          <a:lstStyle/>
          <a:p>
            <a:fld id="{C18812F0-6685-476B-B832-AFB48F091983}" type="slidenum">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0" name="Slide preview"/>
          <p:cNvSpPr>
            <a:spLocks noGrp="1" noRot="1" noChangeAspect="1"/>
          </p:cNvSpPr>
          <p:nvPr>
            <p:ph type="sldImg"/>
          </p:nvPr>
        </p:nvSpPr>
        <p:spPr/>
      </p:sp>
      <p:sp>
        <p:nvSpPr>
          <p:cNvPr id="11891"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You can create custom alarms for the following target types:</a:t>
            </a:r>
          </a:p>
          <a:p>
            <a:pPr>
              <a:buFont typeface="Arial" pitchFamily="34" charset="0"/>
              <a:buChar char="•"/>
            </a:pPr>
            <a:r>
              <a:t>Virtual machines</a:t>
            </a:r>
          </a:p>
          <a:p>
            <a:pPr>
              <a:buFont typeface="Arial" pitchFamily="34" charset="0"/>
              <a:buChar char="•"/>
            </a:pPr>
            <a:r>
              <a:t>Hosts, clusters, and data centers</a:t>
            </a:r>
          </a:p>
          <a:p>
            <a:pPr>
              <a:buFont typeface="Arial" pitchFamily="34" charset="0"/>
              <a:buChar char="•"/>
            </a:pPr>
            <a:r>
              <a:t>Datastores and datastore clusters</a:t>
            </a:r>
          </a:p>
          <a:p>
            <a:pPr>
              <a:buFont typeface="Arial" pitchFamily="34" charset="0"/>
              <a:buChar char="•"/>
            </a:pPr>
            <a:r>
              <a:t>Distributed switches and distributed port groups</a:t>
            </a:r>
          </a:p>
          <a:p>
            <a:pPr>
              <a:buFont typeface="Arial" pitchFamily="34" charset="0"/>
              <a:buChar char="•"/>
            </a:pPr>
            <a:r>
              <a:t>vCenter Server</a:t>
            </a:r>
          </a:p>
        </p:txBody>
      </p:sp>
      <p:sp>
        <p:nvSpPr>
          <p:cNvPr id="11892" name="Slide number"/>
          <p:cNvSpPr>
            <a:spLocks noGrp="1"/>
          </p:cNvSpPr>
          <p:nvPr>
            <p:ph type="sldNum" sz="quarter" idx="10"/>
          </p:nvPr>
        </p:nvSpPr>
        <p:spPr/>
        <p:txBody>
          <a:bodyPr/>
          <a:lstStyle/>
          <a:p>
            <a:fld id="{C18812F0-6685-476B-B832-AFB48F091983}" type="slidenum">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3" name="Slide preview"/>
          <p:cNvSpPr>
            <a:spLocks noGrp="1" noRot="1" noChangeAspect="1"/>
          </p:cNvSpPr>
          <p:nvPr>
            <p:ph type="sldImg"/>
          </p:nvPr>
        </p:nvSpPr>
        <p:spPr/>
      </p:sp>
      <p:sp>
        <p:nvSpPr>
          <p:cNvPr id="11894"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You configure the alarm trigger to show as a warning or critical event when the specified criteria are met:</a:t>
            </a:r>
          </a:p>
          <a:p>
            <a:pPr>
              <a:buFont typeface="Arial" pitchFamily="34" charset="0"/>
              <a:buChar char="•"/>
            </a:pPr>
            <a:r>
              <a:t>You can monitor the current condition or state of virtual machines, hosts, and datastores. Conditions or states include power states, connection states, and performance metrics such as CPU and disk use.</a:t>
            </a:r>
          </a:p>
          <a:p>
            <a:pPr>
              <a:buFont typeface="Arial" pitchFamily="34" charset="0"/>
              <a:buChar char="•"/>
            </a:pPr>
            <a:r>
              <a:t>You can monitor events that occur in response to operations occurring with a managed object in the inventory or vCenter Server itself. For example, an event is recorded each time a VM (which is a managed object) is cloned, created, deleted, deployed, and migrated.</a:t>
            </a:r>
          </a:p>
        </p:txBody>
      </p:sp>
      <p:sp>
        <p:nvSpPr>
          <p:cNvPr id="11895" name="Slide number"/>
          <p:cNvSpPr>
            <a:spLocks noGrp="1"/>
          </p:cNvSpPr>
          <p:nvPr>
            <p:ph type="sldNum" sz="quarter" idx="10"/>
          </p:nvPr>
        </p:nvSpPr>
        <p:spPr/>
        <p:txBody>
          <a:bodyPr/>
          <a:lstStyle/>
          <a:p>
            <a:fld id="{C18812F0-6685-476B-B832-AFB48F091983}" type="slidenum">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1" name="Slide preview"/>
          <p:cNvSpPr>
            <a:spLocks noGrp="1" noRot="1" noChangeAspect="1"/>
          </p:cNvSpPr>
          <p:nvPr>
            <p:ph type="sldImg"/>
          </p:nvPr>
        </p:nvSpPr>
        <p:spPr/>
      </p:sp>
      <p:sp>
        <p:nvSpPr>
          <p:cNvPr id="11662"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When running a virtual machine, the VMkernel creates a contiguous addressable memory space for the VM. This memory space has the same properties as the virtual memory address space presented to applications by the guest operating system. This memory space allows the VMkernel to run multiple VMs simultaneously while protecting the memory of each VM from being accessed by others. From the perspective of an application running in the VM, the VMkernel adds an extra level of address translation that maps the guest physical address to the host physical address.</a:t>
            </a:r>
          </a:p>
        </p:txBody>
      </p:sp>
      <p:sp>
        <p:nvSpPr>
          <p:cNvPr id="11663" name="Slide number"/>
          <p:cNvSpPr>
            <a:spLocks noGrp="1"/>
          </p:cNvSpPr>
          <p:nvPr>
            <p:ph type="sldNum" sz="quarter" idx="10"/>
          </p:nvPr>
        </p:nvSpPr>
        <p:spPr/>
        <p:txBody>
          <a:bodyPr/>
          <a:lstStyle/>
          <a:p>
            <a:fld id="{C18812F0-6685-476B-B832-AFB48F091983}" type="slidenum">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7" name="Slide preview"/>
          <p:cNvSpPr>
            <a:spLocks noGrp="1" noRot="1" noChangeAspect="1"/>
          </p:cNvSpPr>
          <p:nvPr>
            <p:ph type="sldImg"/>
          </p:nvPr>
        </p:nvSpPr>
        <p:spPr/>
      </p:sp>
      <p:sp>
        <p:nvSpPr>
          <p:cNvPr id="11898"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must create a separate alarm definition for each trigger. The OR operator is not supported in the vSphere Client. However, you can combine more than one condition trigger with the AND operator.</a:t>
            </a:r>
          </a:p>
        </p:txBody>
      </p:sp>
      <p:sp>
        <p:nvSpPr>
          <p:cNvPr id="11899" name="Slide number"/>
          <p:cNvSpPr>
            <a:spLocks noGrp="1"/>
          </p:cNvSpPr>
          <p:nvPr>
            <p:ph type="sldNum" sz="quarter" idx="10"/>
          </p:nvPr>
        </p:nvSpPr>
        <p:spPr/>
        <p:txBody>
          <a:bodyPr/>
          <a:lstStyle/>
          <a:p>
            <a:fld id="{C18812F0-6685-476B-B832-AFB48F091983}" type="slidenum">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1" name="Slide preview"/>
          <p:cNvSpPr>
            <a:spLocks noGrp="1" noRot="1" noChangeAspect="1"/>
          </p:cNvSpPr>
          <p:nvPr>
            <p:ph type="sldImg"/>
          </p:nvPr>
        </p:nvSpPr>
        <p:spPr/>
      </p:sp>
      <p:sp>
        <p:nvSpPr>
          <p:cNvPr id="11902" name="Notes"/>
          <p:cNvSpPr>
            <a:spLocks noGrp="1"/>
          </p:cNvSpPr>
          <p:nvPr>
            <p:ph type="body" idx="1"/>
          </p:nvPr>
        </p:nvSpPr>
        <p:spPr/>
        <p:txBody>
          <a:bodyPr wrap="square" rtlCol="0"/>
          <a:lstStyle/>
          <a:p>
            <a:pPr marL="0" indent="0">
              <a:buNone/>
            </a:pPr>
            <a:endParaRPr/>
          </a:p>
        </p:txBody>
      </p:sp>
      <p:sp>
        <p:nvSpPr>
          <p:cNvPr id="11903" name="Slide number"/>
          <p:cNvSpPr>
            <a:spLocks noGrp="1"/>
          </p:cNvSpPr>
          <p:nvPr>
            <p:ph type="sldNum" sz="quarter" idx="10"/>
          </p:nvPr>
        </p:nvSpPr>
        <p:spPr/>
        <p:txBody>
          <a:bodyPr/>
          <a:lstStyle/>
          <a:p>
            <a:fld id="{C18812F0-6685-476B-B832-AFB48F091983}" type="slidenum">
              <a:t>71</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5" name="Slide preview"/>
          <p:cNvSpPr>
            <a:spLocks noGrp="1" noRot="1" noChangeAspect="1"/>
          </p:cNvSpPr>
          <p:nvPr>
            <p:ph type="sldImg"/>
          </p:nvPr>
        </p:nvSpPr>
        <p:spPr/>
      </p:sp>
      <p:sp>
        <p:nvSpPr>
          <p:cNvPr id="11906" name="Notes"/>
          <p:cNvSpPr>
            <a:spLocks noGrp="1"/>
          </p:cNvSpPr>
          <p:nvPr>
            <p:ph type="body" idx="1"/>
          </p:nvPr>
        </p:nvSpPr>
        <p:spPr/>
        <p:txBody>
          <a:bodyPr wrap="square" rtlCol="0"/>
          <a:lstStyle/>
          <a:p>
            <a:pPr marL="0" indent="0">
              <a:buNone/>
            </a:pPr>
            <a:endParaRPr/>
          </a:p>
        </p:txBody>
      </p:sp>
      <p:sp>
        <p:nvSpPr>
          <p:cNvPr id="11907" name="Slide number"/>
          <p:cNvSpPr>
            <a:spLocks noGrp="1"/>
          </p:cNvSpPr>
          <p:nvPr>
            <p:ph type="sldNum" sz="quarter" idx="10"/>
          </p:nvPr>
        </p:nvSpPr>
        <p:spPr/>
        <p:txBody>
          <a:bodyPr/>
          <a:lstStyle/>
          <a:p>
            <a:fld id="{C18812F0-6685-476B-B832-AFB48F091983}" type="slidenum">
              <a:t>72</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 name="Slide preview"/>
          <p:cNvSpPr>
            <a:spLocks noGrp="1" noRot="1" noChangeAspect="1"/>
          </p:cNvSpPr>
          <p:nvPr>
            <p:ph type="sldImg"/>
          </p:nvPr>
        </p:nvSpPr>
        <p:spPr/>
      </p:sp>
      <p:sp>
        <p:nvSpPr>
          <p:cNvPr id="11910" name="Notes"/>
          <p:cNvSpPr>
            <a:spLocks noGrp="1"/>
          </p:cNvSpPr>
          <p:nvPr>
            <p:ph type="body" idx="1"/>
          </p:nvPr>
        </p:nvSpPr>
        <p:spPr/>
        <p:txBody>
          <a:bodyPr wrap="square" rtlCol="0"/>
          <a:lstStyle/>
          <a:p>
            <a:pPr marL="0" indent="0">
              <a:buNone/>
            </a:pPr>
            <a:endParaRPr/>
          </a:p>
        </p:txBody>
      </p:sp>
      <p:sp>
        <p:nvSpPr>
          <p:cNvPr id="11911" name="Slide number"/>
          <p:cNvSpPr>
            <a:spLocks noGrp="1"/>
          </p:cNvSpPr>
          <p:nvPr>
            <p:ph type="sldNum" sz="quarter" idx="10"/>
          </p:nvPr>
        </p:nvSpPr>
        <p:spPr/>
        <p:txBody>
          <a:bodyPr/>
          <a:lstStyle/>
          <a:p>
            <a:fld id="{C18812F0-6685-476B-B832-AFB48F091983}" type="slidenum">
              <a:t>73</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3" name="Slide preview"/>
          <p:cNvSpPr>
            <a:spLocks noGrp="1" noRot="1" noChangeAspect="1"/>
          </p:cNvSpPr>
          <p:nvPr>
            <p:ph type="sldImg"/>
          </p:nvPr>
        </p:nvSpPr>
        <p:spPr/>
      </p:sp>
      <p:sp>
        <p:nvSpPr>
          <p:cNvPr id="11914"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To configure email, specify the mail server FQDN or IP address and the email address of the sender account.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configure up to four receivers of SNMP traps. They must be configured in numerical order. Each SNMP trap requires a corresponding host name, port, and community.</a:t>
            </a:r>
          </a:p>
        </p:txBody>
      </p:sp>
      <p:sp>
        <p:nvSpPr>
          <p:cNvPr id="11915" name="Slide number"/>
          <p:cNvSpPr>
            <a:spLocks noGrp="1"/>
          </p:cNvSpPr>
          <p:nvPr>
            <p:ph type="sldNum" sz="quarter" idx="10"/>
          </p:nvPr>
        </p:nvSpPr>
        <p:spPr/>
        <p:txBody>
          <a:bodyPr/>
          <a:lstStyle/>
          <a:p>
            <a:fld id="{C18812F0-6685-476B-B832-AFB48F091983}" type="slidenum">
              <a:t>74</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6" name="Slide preview"/>
          <p:cNvSpPr>
            <a:spLocks noGrp="1" noRot="1" noChangeAspect="1"/>
          </p:cNvSpPr>
          <p:nvPr>
            <p:ph type="sldImg"/>
          </p:nvPr>
        </p:nvSpPr>
        <p:spPr/>
      </p:sp>
      <p:sp>
        <p:nvSpPr>
          <p:cNvPr id="11917" name="Notes"/>
          <p:cNvSpPr>
            <a:spLocks noGrp="1"/>
          </p:cNvSpPr>
          <p:nvPr>
            <p:ph type="body" idx="1"/>
          </p:nvPr>
        </p:nvSpPr>
        <p:spPr/>
        <p:txBody>
          <a:bodyPr wrap="square" rtlCol="0"/>
          <a:lstStyle/>
          <a:p>
            <a:pPr marL="0" indent="0">
              <a:buNone/>
            </a:pPr>
            <a:endParaRPr/>
          </a:p>
        </p:txBody>
      </p:sp>
      <p:sp>
        <p:nvSpPr>
          <p:cNvPr id="11918" name="Slide number"/>
          <p:cNvSpPr>
            <a:spLocks noGrp="1"/>
          </p:cNvSpPr>
          <p:nvPr>
            <p:ph type="sldNum" sz="quarter" idx="10"/>
          </p:nvPr>
        </p:nvSpPr>
        <p:spPr/>
        <p:txBody>
          <a:bodyPr/>
          <a:lstStyle/>
          <a:p>
            <a:fld id="{C18812F0-6685-476B-B832-AFB48F091983}" type="slidenum">
              <a:t>75</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 name="Slide preview"/>
          <p:cNvSpPr>
            <a:spLocks noGrp="1" noRot="1" noChangeAspect="1"/>
          </p:cNvSpPr>
          <p:nvPr>
            <p:ph type="sldImg"/>
          </p:nvPr>
        </p:nvSpPr>
        <p:spPr/>
      </p:sp>
      <p:sp>
        <p:nvSpPr>
          <p:cNvPr id="11920" name="Notes"/>
          <p:cNvSpPr>
            <a:spLocks noGrp="1"/>
          </p:cNvSpPr>
          <p:nvPr>
            <p:ph type="body" idx="1"/>
          </p:nvPr>
        </p:nvSpPr>
        <p:spPr/>
        <p:txBody>
          <a:bodyPr wrap="square" rtlCol="0"/>
          <a:lstStyle/>
          <a:p>
            <a:pPr marL="0" indent="0">
              <a:buNone/>
            </a:pPr>
            <a:endParaRPr/>
          </a:p>
        </p:txBody>
      </p:sp>
      <p:sp>
        <p:nvSpPr>
          <p:cNvPr id="11921" name="Slide number"/>
          <p:cNvSpPr>
            <a:spLocks noGrp="1"/>
          </p:cNvSpPr>
          <p:nvPr>
            <p:ph type="sldNum" sz="quarter" idx="10"/>
          </p:nvPr>
        </p:nvSpPr>
        <p:spPr/>
        <p:txBody>
          <a:bodyPr/>
          <a:lstStyle/>
          <a:p>
            <a:fld id="{C18812F0-6685-476B-B832-AFB48F091983}" type="slidenum">
              <a:t>76</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2" name="Slide preview"/>
          <p:cNvSpPr>
            <a:spLocks noGrp="1" noRot="1" noChangeAspect="1"/>
          </p:cNvSpPr>
          <p:nvPr>
            <p:ph type="sldImg"/>
          </p:nvPr>
        </p:nvSpPr>
        <p:spPr/>
      </p:sp>
      <p:sp>
        <p:nvSpPr>
          <p:cNvPr id="11923" name="Notes"/>
          <p:cNvSpPr>
            <a:spLocks noGrp="1"/>
          </p:cNvSpPr>
          <p:nvPr>
            <p:ph type="body" idx="1"/>
          </p:nvPr>
        </p:nvSpPr>
        <p:spPr/>
        <p:txBody>
          <a:bodyPr wrap="square" rtlCol="0"/>
          <a:lstStyle/>
          <a:p>
            <a:pPr marL="0" indent="0">
              <a:buNone/>
            </a:pPr>
            <a:endParaRPr/>
          </a:p>
        </p:txBody>
      </p:sp>
      <p:sp>
        <p:nvSpPr>
          <p:cNvPr id="11924" name="Slide number"/>
          <p:cNvSpPr>
            <a:spLocks noGrp="1"/>
          </p:cNvSpPr>
          <p:nvPr>
            <p:ph type="sldNum" sz="quarter" idx="10"/>
          </p:nvPr>
        </p:nvSpPr>
        <p:spPr/>
        <p:txBody>
          <a:bodyPr/>
          <a:lstStyle/>
          <a:p>
            <a:fld id="{C18812F0-6685-476B-B832-AFB48F091983}" type="slidenum">
              <a:t>77</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6" name="Slide preview"/>
          <p:cNvSpPr>
            <a:spLocks noGrp="1" noRot="1" noChangeAspect="1"/>
          </p:cNvSpPr>
          <p:nvPr>
            <p:ph type="sldImg"/>
          </p:nvPr>
        </p:nvSpPr>
        <p:spPr/>
      </p:sp>
      <p:sp>
        <p:nvSpPr>
          <p:cNvPr id="11927" name="Notes"/>
          <p:cNvSpPr>
            <a:spLocks noGrp="1"/>
          </p:cNvSpPr>
          <p:nvPr>
            <p:ph type="body" idx="1"/>
          </p:nvPr>
        </p:nvSpPr>
        <p:spPr/>
        <p:txBody>
          <a:bodyPr wrap="square" rtlCol="0"/>
          <a:lstStyle/>
          <a:p>
            <a:pPr marL="0" indent="0">
              <a:buNone/>
            </a:pPr>
            <a:endParaRPr/>
          </a:p>
        </p:txBody>
      </p:sp>
      <p:sp>
        <p:nvSpPr>
          <p:cNvPr id="11928" name="Slide number"/>
          <p:cNvSpPr>
            <a:spLocks noGrp="1"/>
          </p:cNvSpPr>
          <p:nvPr>
            <p:ph type="sldNum" sz="quarter" idx="10"/>
          </p:nvPr>
        </p:nvSpPr>
        <p:spPr/>
        <p:txBody>
          <a:bodyPr/>
          <a:lstStyle/>
          <a:p>
            <a:fld id="{C18812F0-6685-476B-B832-AFB48F091983}" type="slidenum">
              <a:t>78</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 name="Slide preview"/>
          <p:cNvSpPr>
            <a:spLocks noGrp="1" noRot="1" noChangeAspect="1"/>
          </p:cNvSpPr>
          <p:nvPr>
            <p:ph type="sldImg"/>
          </p:nvPr>
        </p:nvSpPr>
        <p:spPr/>
      </p:sp>
      <p:sp>
        <p:nvSpPr>
          <p:cNvPr id="11930" name="Notes"/>
          <p:cNvSpPr>
            <a:spLocks noGrp="1"/>
          </p:cNvSpPr>
          <p:nvPr>
            <p:ph type="body" idx="1"/>
          </p:nvPr>
        </p:nvSpPr>
        <p:spPr/>
        <p:txBody>
          <a:bodyPr wrap="square" rtlCol="0"/>
          <a:lstStyle/>
          <a:p>
            <a:pPr marL="0" indent="0">
              <a:buNone/>
            </a:pPr>
            <a:endParaRPr/>
          </a:p>
        </p:txBody>
      </p:sp>
      <p:sp>
        <p:nvSpPr>
          <p:cNvPr id="11931" name="Slide number"/>
          <p:cNvSpPr>
            <a:spLocks noGrp="1"/>
          </p:cNvSpPr>
          <p:nvPr>
            <p:ph type="sldNum" sz="quarter" idx="10"/>
          </p:nvPr>
        </p:nvSpPr>
        <p:spPr/>
        <p:txBody>
          <a:bodyPr/>
          <a:lstStyle/>
          <a:p>
            <a:fld id="{C18812F0-6685-476B-B832-AFB48F091983}" type="slidenum">
              <a:t>79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5" name="Slide preview"/>
          <p:cNvSpPr>
            <a:spLocks noGrp="1" noRot="1" noChangeAspect="1"/>
          </p:cNvSpPr>
          <p:nvPr>
            <p:ph type="sldImg"/>
          </p:nvPr>
        </p:nvSpPr>
        <p:spPr/>
      </p:sp>
      <p:sp>
        <p:nvSpPr>
          <p:cNvPr id="11666"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The total configured memory sizes of all VMs might exceed the amount of available physical memory on the host. However, this condition does not necessarily mean that memory is overcommitted. Memory is overcommitted when the working memory size of all VMs exceeds that of the ESXi host’s physical memory size.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Because of the memory management techniques used by the ESXi host, your VMs can use more virtual RAM than the available physical RAM on the host. For example, you can have a host with 32 GB of memory and run four VMs with 10 GB of memory each. In that case, the memory is overcommitted. If all four VMs are idle, the combined consumed memory is below 32 GB. However, if all VMs are actively consuming memory, then their memory footprint might exceed 32 GB and the ESXi host becomes overcommitted. An ESXi host can run out of memory if VMs consume all reservable memory in an overcommitted-memory environment. Although the powered-on VMs are not affected, a new VM might fail to power on because of lack of memory. Overcommitment makes sense because, typically, some VMs are lightly loaded whereas others are more heavily loaded, and relative activity levels vary over time.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Extra memory from a VM is gathered into a swap file with the </a:t>
            </a:r>
            <a:r>
              <a:rPr lang="en-US" sz="2000" dirty="0">
                <a:solidFill>
                  <a:srgbClr val="000000"/>
                </a:solidFill>
                <a:latin typeface="Courier New" panose="02070309020205020404" pitchFamily="49" charset="0"/>
                <a:cs typeface="Courier New" pitchFamily="49" charset="0"/>
              </a:rPr>
              <a:t>.vswp</a:t>
            </a:r>
            <a:r>
              <a:rPr lang="en-GB" sz="1200" dirty="0">
                <a:solidFill>
                  <a:srgbClr val="000000"/>
                </a:solidFill>
                <a:latin typeface="Times New Roman" panose="02020603050405020304" pitchFamily="18" charset="0"/>
                <a:cs typeface="Times New Roman" panose="02020603050405020304" pitchFamily="18" charset="0"/>
              </a:rPr>
              <a:t> extension. The memory overcommitment process on the host uses the </a:t>
            </a:r>
            <a:r>
              <a:rPr lang="en-US" sz="2000" dirty="0">
                <a:solidFill>
                  <a:srgbClr val="000000"/>
                </a:solidFill>
                <a:latin typeface="Courier New" panose="02070309020205020404" pitchFamily="49" charset="0"/>
                <a:cs typeface="Courier New" pitchFamily="49" charset="0"/>
              </a:rPr>
              <a:t>vmx-*.vswp</a:t>
            </a:r>
            <a:r>
              <a:rPr lang="en-GB" sz="1200" dirty="0">
                <a:solidFill>
                  <a:srgbClr val="000000"/>
                </a:solidFill>
                <a:latin typeface="Times New Roman" panose="02020603050405020304" pitchFamily="18" charset="0"/>
                <a:cs typeface="Times New Roman" panose="02020603050405020304" pitchFamily="18" charset="0"/>
              </a:rPr>
              <a:t> swap file to gather and track memory overhead. Memory from this file is swapped out to disk when host machine memory is overcommitted.</a:t>
            </a:r>
          </a:p>
        </p:txBody>
      </p:sp>
      <p:sp>
        <p:nvSpPr>
          <p:cNvPr id="11667" name="Slide number"/>
          <p:cNvSpPr>
            <a:spLocks noGrp="1"/>
          </p:cNvSpPr>
          <p:nvPr>
            <p:ph type="sldNum" sz="quarter" idx="10"/>
          </p:nvPr>
        </p:nvSpPr>
        <p:spPr/>
        <p:txBody>
          <a:bodyPr/>
          <a:lstStyle/>
          <a:p>
            <a:fld id="{C18812F0-6685-476B-B832-AFB48F091983}" type="slidenum">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9" name="Slide preview"/>
          <p:cNvSpPr>
            <a:spLocks noGrp="1" noRot="1" noChangeAspect="1"/>
          </p:cNvSpPr>
          <p:nvPr>
            <p:ph type="sldImg"/>
          </p:nvPr>
        </p:nvSpPr>
        <p:spPr/>
      </p:sp>
      <p:sp>
        <p:nvSpPr>
          <p:cNvPr id="11670"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The VMkernel uses various techniques to dynamically reduce the amount of physical RAM that is required for each VM. Each technique is described in the order that the VMkernel uses it:</a:t>
            </a:r>
          </a:p>
          <a:p>
            <a:pPr>
              <a:buFont typeface="Arial" pitchFamily="34" charset="0"/>
              <a:buChar char="•"/>
            </a:pPr>
            <a:r>
              <a:t>Page sharing: ESXi can use a proprietary technique to transparently share memory pages between VMs, eliminating redundant copies of memory pages. Although pages are shared by default within VMs, as of vSphere 6.0, pages are no longer shared by default among VMs.</a:t>
            </a:r>
          </a:p>
          <a:p>
            <a:pPr>
              <a:buFont typeface="Arial" pitchFamily="34" charset="0"/>
              <a:buChar char="•"/>
            </a:pPr>
            <a:r>
              <a:t>Ballooning: If the host memory begins to get low and the VM's memory use approaches its memory target, ESXi uses ballooning to reduce that VM's memory demands. Using the VMware-supplied </a:t>
            </a:r>
            <a:r>
              <a:rPr lang="en-US" sz="2000" dirty="0">
                <a:solidFill>
                  <a:srgbClr val="000000"/>
                </a:solidFill>
                <a:latin typeface="Courier New" panose="02070309020205020404" pitchFamily="49" charset="0"/>
                <a:cs typeface="Courier New" pitchFamily="49" charset="0"/>
              </a:rPr>
              <a:t>vmmemctl</a:t>
            </a:r>
            <a:r>
              <a:t> module installed in the guest operating system as part of VMware Tools, ESXi can cause the guest operating system to relinquish the memory pages it considers least valuable. Ballooning provides performance closely matching that of a native system under similar memory constraints. To use ballooning, the guest operating system must be configured with sufficient swap space.</a:t>
            </a:r>
          </a:p>
          <a:p>
            <a:pPr>
              <a:buFont typeface="Arial" pitchFamily="34" charset="0"/>
              <a:buChar char="•"/>
            </a:pPr>
            <a:r>
              <a:t>Memory compression: If the VM's memory use approaches the level at which host-level swapping is required, ESXi uses memory compression to reduce the number of memory pages that it must swap out. Because the decompression latency is much smaller than the swap-in latency, compressing memory pages has significantly less impact on performance than swapping out those pages.</a:t>
            </a:r>
          </a:p>
          <a:p>
            <a:pPr>
              <a:buFont typeface="Arial" pitchFamily="34" charset="0"/>
              <a:buChar char="•"/>
            </a:pPr>
            <a:r>
              <a:t>Swap to host cache: Host swap cache is an optional memory reclamation technique that uses local flash storage to cache a virtual machine’s memory pages. By using local flash storage, the virtual machine avoids the latency associated with a storage network that might be used if it swapped memory pages to the virtual swap (</a:t>
            </a:r>
            <a:r>
              <a:rPr lang="en-US" sz="2000" dirty="0">
                <a:solidFill>
                  <a:srgbClr val="000000"/>
                </a:solidFill>
                <a:latin typeface="Courier New" panose="02070309020205020404" pitchFamily="49" charset="0"/>
                <a:cs typeface="Courier New" pitchFamily="49" charset="0"/>
              </a:rPr>
              <a:t>.vswp</a:t>
            </a:r>
            <a:r>
              <a:t>) file.</a:t>
            </a:r>
          </a:p>
          <a:p>
            <a:pPr>
              <a:buFont typeface="Arial" pitchFamily="34" charset="0"/>
              <a:buChar char="•"/>
            </a:pPr>
            <a:r>
              <a:t>Regular host-level swapping: When memory pressure is severe and the hypervisor must swap memory pages to disk, the hypervisor swaps to a host swap cache rather than to a </a:t>
            </a:r>
            <a:r>
              <a:rPr lang="en-US" sz="2000" dirty="0">
                <a:solidFill>
                  <a:srgbClr val="000000"/>
                </a:solidFill>
                <a:latin typeface="Courier New" panose="02070309020205020404" pitchFamily="49" charset="0"/>
                <a:cs typeface="Courier New" pitchFamily="49" charset="0"/>
              </a:rPr>
              <a:t>.vswp</a:t>
            </a:r>
            <a:r>
              <a:t> file. When a host runs out of space on the host cache, a virtual machine’s cached memory is migrated to a virtual machine’s regular </a:t>
            </a:r>
            <a:r>
              <a:rPr lang="en-US" sz="2000" dirty="0">
                <a:solidFill>
                  <a:srgbClr val="000000"/>
                </a:solidFill>
                <a:latin typeface="Courier New" panose="02070309020205020404" pitchFamily="49" charset="0"/>
                <a:cs typeface="Courier New" pitchFamily="49" charset="0"/>
              </a:rPr>
              <a:t>.vswp</a:t>
            </a:r>
            <a:r>
              <a:t> file. Each host must have its own host swap cache configured.</a:t>
            </a:r>
          </a:p>
        </p:txBody>
      </p:sp>
      <p:sp>
        <p:nvSpPr>
          <p:cNvPr id="11671" name="Slide number"/>
          <p:cNvSpPr>
            <a:spLocks noGrp="1"/>
          </p:cNvSpPr>
          <p:nvPr>
            <p:ph type="sldNum" sz="quarter" idx="10"/>
          </p:nvPr>
        </p:nvSpPr>
        <p:spPr/>
        <p:txBody>
          <a:bodyPr/>
          <a:lstStyle/>
          <a:p>
            <a:fld id="{C18812F0-6685-476B-B832-AFB48F091983}" type="slidenum">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2.emf"/><Relationship Id="rId4" Type="http://schemas.openxmlformats.org/officeDocument/2006/relationships/customXml" Target="../ink/ink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Slide">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F5A02180-679B-46FB-9C32-EA90058BD978}"/>
              </a:ext>
            </a:extLst>
          </p:cNvPr>
          <p:cNvPicPr>
            <a:picLocks noChangeAspect="1"/>
          </p:cNvPicPr>
          <p:nvPr userDrawn="1"/>
        </p:nvPicPr>
        <p:blipFill>
          <a:blip r:embed="rId3"/>
          <a:stretch>
            <a:fillRect/>
          </a:stretch>
        </p:blipFill>
        <p:spPr bwMode="ltGray">
          <a:xfrm>
            <a:off x="1" y="0"/>
            <a:ext cx="8061012" cy="6858000"/>
          </a:xfrm>
          <a:prstGeom prst="rect">
            <a:avLst/>
          </a:prstGeom>
        </p:spPr>
      </p:pic>
      <p:sp>
        <p:nvSpPr>
          <p:cNvPr id="16" name="Title 1">
            <a:extLst>
              <a:ext uri="{FF2B5EF4-FFF2-40B4-BE49-F238E27FC236}">
                <a16:creationId xmlns:a16="http://schemas.microsoft.com/office/drawing/2014/main" id="{2951C415-1758-4709-B881-2226BDD77675}"/>
              </a:ext>
            </a:extLst>
          </p:cNvPr>
          <p:cNvSpPr>
            <a:spLocks noGrp="1"/>
          </p:cNvSpPr>
          <p:nvPr>
            <p:ph type="title"/>
          </p:nvPr>
        </p:nvSpPr>
        <p:spPr>
          <a:xfrm>
            <a:off x="4880914" y="2215803"/>
            <a:ext cx="6402467" cy="1234440"/>
          </a:xfrm>
        </p:spPr>
        <p:txBody>
          <a:bodyPr wrap="square" anchor="b" anchorCtr="0"/>
          <a:lstStyle>
            <a:lvl1pPr algn="r">
              <a:defRPr sz="3200" b="0" cap="none" baseline="0"/>
            </a:lvl1pPr>
          </a:lstStyle>
          <a:p>
            <a:r>
              <a:rPr lang="en-US" dirty="0"/>
              <a:t>Click to edit Master title style</a:t>
            </a:r>
          </a:p>
        </p:txBody>
      </p:sp>
      <p:grpSp>
        <p:nvGrpSpPr>
          <p:cNvPr id="19" name="Group 18">
            <a:extLst>
              <a:ext uri="{FF2B5EF4-FFF2-40B4-BE49-F238E27FC236}">
                <a16:creationId xmlns:a16="http://schemas.microsoft.com/office/drawing/2014/main" id="{F662A218-7EC5-4C26-90F9-4C8166F3EF66}"/>
              </a:ext>
            </a:extLst>
          </p:cNvPr>
          <p:cNvGrpSpPr/>
          <p:nvPr userDrawn="1"/>
        </p:nvGrpSpPr>
        <p:grpSpPr>
          <a:xfrm>
            <a:off x="608171" y="6447600"/>
            <a:ext cx="1424756" cy="224518"/>
            <a:chOff x="863272" y="6563918"/>
            <a:chExt cx="861082" cy="135727"/>
          </a:xfrm>
          <a:solidFill>
            <a:schemeClr val="bg1"/>
          </a:solidFill>
        </p:grpSpPr>
        <p:sp>
          <p:nvSpPr>
            <p:cNvPr id="20" name="Freeform 6">
              <a:extLst>
                <a:ext uri="{FF2B5EF4-FFF2-40B4-BE49-F238E27FC236}">
                  <a16:creationId xmlns:a16="http://schemas.microsoft.com/office/drawing/2014/main" id="{D2B61455-20AC-4408-9D87-B04FFD7905DC}"/>
                </a:ext>
              </a:extLst>
            </p:cNvPr>
            <p:cNvSpPr>
              <a:spLocks/>
            </p:cNvSpPr>
            <p:nvPr userDrawn="1"/>
          </p:nvSpPr>
          <p:spPr bwMode="auto">
            <a:xfrm>
              <a:off x="1195963" y="6569284"/>
              <a:ext cx="181812" cy="128783"/>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1" name="Freeform 7">
              <a:extLst>
                <a:ext uri="{FF2B5EF4-FFF2-40B4-BE49-F238E27FC236}">
                  <a16:creationId xmlns:a16="http://schemas.microsoft.com/office/drawing/2014/main" id="{C8CD4FF6-3DC6-4615-AB39-3DF7C9ED209E}"/>
                </a:ext>
              </a:extLst>
            </p:cNvPr>
            <p:cNvSpPr>
              <a:spLocks/>
            </p:cNvSpPr>
            <p:nvPr userDrawn="1"/>
          </p:nvSpPr>
          <p:spPr bwMode="auto">
            <a:xfrm>
              <a:off x="1509084" y="6569284"/>
              <a:ext cx="70389" cy="128783"/>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2" name="Freeform 8">
              <a:extLst>
                <a:ext uri="{FF2B5EF4-FFF2-40B4-BE49-F238E27FC236}">
                  <a16:creationId xmlns:a16="http://schemas.microsoft.com/office/drawing/2014/main" id="{93ED9EF2-B0A3-4080-80FF-D8D0974E9498}"/>
                </a:ext>
              </a:extLst>
            </p:cNvPr>
            <p:cNvSpPr>
              <a:spLocks noEditPoints="1"/>
            </p:cNvSpPr>
            <p:nvPr userDrawn="1"/>
          </p:nvSpPr>
          <p:spPr bwMode="auto">
            <a:xfrm>
              <a:off x="1577894" y="6569284"/>
              <a:ext cx="115211" cy="130361"/>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3" name="Freeform 9">
              <a:extLst>
                <a:ext uri="{FF2B5EF4-FFF2-40B4-BE49-F238E27FC236}">
                  <a16:creationId xmlns:a16="http://schemas.microsoft.com/office/drawing/2014/main" id="{2AB7AA43-11EE-4E56-A876-EA235A60D5FC}"/>
                </a:ext>
              </a:extLst>
            </p:cNvPr>
            <p:cNvSpPr>
              <a:spLocks noEditPoints="1"/>
            </p:cNvSpPr>
            <p:nvPr userDrawn="1"/>
          </p:nvSpPr>
          <p:spPr bwMode="auto">
            <a:xfrm>
              <a:off x="1377775" y="6569284"/>
              <a:ext cx="108898" cy="130361"/>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4" name="Freeform 10">
              <a:extLst>
                <a:ext uri="{FF2B5EF4-FFF2-40B4-BE49-F238E27FC236}">
                  <a16:creationId xmlns:a16="http://schemas.microsoft.com/office/drawing/2014/main" id="{18C906CE-6B18-4A24-B6F3-37C2D07E9914}"/>
                </a:ext>
              </a:extLst>
            </p:cNvPr>
            <p:cNvSpPr>
              <a:spLocks/>
            </p:cNvSpPr>
            <p:nvPr userDrawn="1"/>
          </p:nvSpPr>
          <p:spPr bwMode="auto">
            <a:xfrm>
              <a:off x="863272" y="6563918"/>
              <a:ext cx="325115" cy="135727"/>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5" name="Freeform 11">
              <a:extLst>
                <a:ext uri="{FF2B5EF4-FFF2-40B4-BE49-F238E27FC236}">
                  <a16:creationId xmlns:a16="http://schemas.microsoft.com/office/drawing/2014/main" id="{43859B0A-3053-4B1E-BBEF-AD11EABDF4CF}"/>
                </a:ext>
              </a:extLst>
            </p:cNvPr>
            <p:cNvSpPr>
              <a:spLocks noEditPoints="1"/>
            </p:cNvSpPr>
            <p:nvPr userDrawn="1"/>
          </p:nvSpPr>
          <p:spPr bwMode="auto">
            <a:xfrm>
              <a:off x="1694683" y="6569284"/>
              <a:ext cx="29671" cy="31249"/>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6" name="Freeform 12">
              <a:extLst>
                <a:ext uri="{FF2B5EF4-FFF2-40B4-BE49-F238E27FC236}">
                  <a16:creationId xmlns:a16="http://schemas.microsoft.com/office/drawing/2014/main" id="{480957FB-BCF1-411D-91E8-D3CB10A9BBF6}"/>
                </a:ext>
              </a:extLst>
            </p:cNvPr>
            <p:cNvSpPr>
              <a:spLocks noEditPoints="1"/>
            </p:cNvSpPr>
            <p:nvPr userDrawn="1"/>
          </p:nvSpPr>
          <p:spPr bwMode="auto">
            <a:xfrm>
              <a:off x="1703521" y="6576859"/>
              <a:ext cx="12626" cy="15151"/>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grpSp>
      <p:sp>
        <p:nvSpPr>
          <p:cNvPr id="36" name="TextBox 35">
            <a:extLst>
              <a:ext uri="{FF2B5EF4-FFF2-40B4-BE49-F238E27FC236}">
                <a16:creationId xmlns:a16="http://schemas.microsoft.com/office/drawing/2014/main" id="{39FC8472-2F9C-4390-AD12-2DEC71630743}"/>
              </a:ext>
            </a:extLst>
          </p:cNvPr>
          <p:cNvSpPr txBox="1"/>
          <p:nvPr userDrawn="1"/>
        </p:nvSpPr>
        <p:spPr bwMode="white">
          <a:xfrm flipH="1">
            <a:off x="2301169" y="6513824"/>
            <a:ext cx="1729338" cy="186690"/>
          </a:xfrm>
          <a:prstGeom prst="rect">
            <a:avLst/>
          </a:prstGeom>
          <a:noFill/>
        </p:spPr>
        <p:txBody>
          <a:bodyPr wrap="none" lIns="0" tIns="0" rIns="0" bIns="0" rtlCol="0" anchor="ctr">
            <a:noAutofit/>
          </a:bodyPr>
          <a:lstStyle/>
          <a:p>
            <a:pPr>
              <a:lnSpc>
                <a:spcPct val="90000"/>
              </a:lnSpc>
            </a:pPr>
            <a:r>
              <a:rPr lang="en-US" sz="1000" dirty="0">
                <a:solidFill>
                  <a:schemeClr val="bg1"/>
                </a:solidFill>
                <a:latin typeface="+mj-lt"/>
                <a:ea typeface="Verdana" panose="020B0604030504040204" pitchFamily="34" charset="0"/>
                <a:cs typeface="Verdana" panose="020B0604030504040204" pitchFamily="34" charset="0"/>
              </a:rPr>
              <a:t> © 2020 VMware, Inc.</a:t>
            </a:r>
          </a:p>
        </p:txBody>
      </p:sp>
      <mc:AlternateContent xmlns:mc="http://schemas.openxmlformats.org/markup-compatibility/2006" xmlns:p14="http://schemas.microsoft.com/office/powerpoint/2010/main">
        <mc:Choice Requires="p14">
          <p:contentPart p14:bwMode="auto" r:id="rId4">
            <p14:nvContentPartPr>
              <p14:cNvPr id="37" name="Ink 36">
                <a:extLst>
                  <a:ext uri="{FF2B5EF4-FFF2-40B4-BE49-F238E27FC236}">
                    <a16:creationId xmlns:a16="http://schemas.microsoft.com/office/drawing/2014/main" id="{CFEB676F-F7B5-4486-A265-8D3830C84F4C}"/>
                  </a:ext>
                </a:extLst>
              </p14:cNvPr>
              <p14:cNvContentPartPr/>
              <p14:nvPr userDrawn="1"/>
            </p14:nvContentPartPr>
            <p14:xfrm>
              <a:off x="9862161" y="4881179"/>
              <a:ext cx="240" cy="240"/>
            </p14:xfrm>
          </p:contentPart>
        </mc:Choice>
        <mc:Fallback xmlns:a14="http://schemas.microsoft.com/office/drawing/2010/main" xmlns:a16="http://schemas.microsoft.com/office/drawing/2014/main" xmlns="">
          <p:pic>
            <p:nvPicPr>
              <p:cNvPr id="37" name="Ink 36">
                <a:extLst>
                  <a:ext uri="{FF2B5EF4-FFF2-40B4-BE49-F238E27FC236}">
                    <a16:creationId xmlns:a16="http://schemas.microsoft.com/office/drawing/2014/main" id="{CFEB676F-F7B5-4486-A265-8D3830C84F4C}"/>
                  </a:ext>
                </a:extLst>
              </p:cNvPr>
              <p:cNvPicPr/>
              <p:nvPr/>
            </p:nvPicPr>
            <p:blipFill>
              <a:blip r:embed="rId5"/>
              <a:stretch>
                <a:fillRect/>
              </a:stretch>
            </p:blipFill>
            <p:spPr>
              <a:xfrm>
                <a:off x="9858081" y="4877099"/>
                <a:ext cx="7920" cy="7920"/>
              </a:xfrm>
              <a:prstGeom prst="rect">
                <a:avLst/>
              </a:prstGeom>
            </p:spPr>
          </p:pic>
        </mc:Fallback>
      </mc:AlternateContent>
      <p:sp>
        <p:nvSpPr>
          <p:cNvPr id="3" name="Content Placeholder 2"/>
          <p:cNvSpPr>
            <a:spLocks noGrp="1"/>
          </p:cNvSpPr>
          <p:nvPr>
            <p:ph sz="quarter" idx="11" hasCustomPrompt="1"/>
          </p:nvPr>
        </p:nvSpPr>
        <p:spPr>
          <a:xfrm>
            <a:off x="6096000" y="3965135"/>
            <a:ext cx="5181409" cy="692625"/>
          </a:xfrm>
        </p:spPr>
        <p:txBody>
          <a:bodyPr anchor="b" anchorCtr="0"/>
          <a:lstStyle>
            <a:lvl1pPr marL="0" marR="0" indent="1614488" algn="r" defTabSz="808038" rtl="0" eaLnBrk="1" fontAlgn="auto" latinLnBrk="0" hangingPunct="1">
              <a:lnSpc>
                <a:spcPct val="90000"/>
              </a:lnSpc>
              <a:spcBef>
                <a:spcPts val="1200"/>
              </a:spcBef>
              <a:spcAft>
                <a:spcPts val="0"/>
              </a:spcAft>
              <a:buClrTx/>
              <a:buSzPct val="90000"/>
              <a:buFontTx/>
              <a:buNone/>
              <a:tabLst/>
              <a:defRPr lang="en-GB" sz="2400" kern="1200" baseline="0" dirty="0">
                <a:solidFill>
                  <a:schemeClr val="tx1"/>
                </a:solidFill>
                <a:latin typeface="+mj-lt"/>
                <a:ea typeface="+mn-ea"/>
                <a:cs typeface="+mn-cs"/>
              </a:defRPr>
            </a:lvl1pPr>
          </a:lstStyle>
          <a:p>
            <a:pPr marL="0" marR="0" lvl="0" indent="0" algn="l" defTabSz="914400" rtl="0" eaLnBrk="1" fontAlgn="auto" latinLnBrk="0" hangingPunct="1">
              <a:lnSpc>
                <a:spcPct val="90000"/>
              </a:lnSpc>
              <a:spcBef>
                <a:spcPts val="1200"/>
              </a:spcBef>
              <a:spcAft>
                <a:spcPts val="0"/>
              </a:spcAft>
              <a:buClrTx/>
              <a:buSzPct val="90000"/>
              <a:buFontTx/>
              <a:buNone/>
              <a:tabLst/>
              <a:defRPr/>
            </a:pPr>
            <a:r>
              <a:rPr lang="en-US" dirty="0"/>
              <a:t>Module #</a:t>
            </a:r>
            <a:endParaRPr lang="en-GB" dirty="0"/>
          </a:p>
        </p:txBody>
      </p:sp>
    </p:spTree>
    <p:custDataLst>
      <p:tags r:id="rId1"/>
    </p:custDataLst>
    <p:extLst>
      <p:ext uri="{BB962C8B-B14F-4D97-AF65-F5344CB8AC3E}">
        <p14:creationId xmlns:p14="http://schemas.microsoft.com/office/powerpoint/2010/main" val="3383309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AndImage_Animation">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1583697"/>
            <a:ext cx="10972800" cy="4628191"/>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2" name="Title 1"/>
          <p:cNvSpPr>
            <a:spLocks noGrp="1"/>
          </p:cNvSpPr>
          <p:nvPr>
            <p:ph type="title"/>
          </p:nvPr>
        </p:nvSpPr>
        <p:spPr>
          <a:xfrm>
            <a:off x="609600" y="330200"/>
            <a:ext cx="10972800" cy="355600"/>
          </a:xfrm>
        </p:spPr>
        <p:txBody>
          <a:bodyPr/>
          <a:lstStyle/>
          <a:p>
            <a:r>
              <a:rPr lang="en-US" dirty="0"/>
              <a:t>Click to edit Master title style</a:t>
            </a:r>
          </a:p>
        </p:txBody>
      </p:sp>
      <p:sp>
        <p:nvSpPr>
          <p:cNvPr id="3" name="Content Placeholder 2"/>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
        <p:nvSpPr>
          <p:cNvPr id="6" name="Graphic 4">
            <a:extLst>
              <a:ext uri="{FF2B5EF4-FFF2-40B4-BE49-F238E27FC236}">
                <a16:creationId xmlns:a16="http://schemas.microsoft.com/office/drawing/2014/main" id="{967419C8-2C01-4E40-8A3C-A391DC0FCE95}"/>
              </a:ext>
            </a:extLst>
          </p:cNvPr>
          <p:cNvSpPr/>
          <p:nvPr userDrawn="1"/>
        </p:nvSpPr>
        <p:spPr>
          <a:xfrm>
            <a:off x="11707653" y="6387734"/>
            <a:ext cx="371010" cy="371010"/>
          </a:xfrm>
          <a:custGeom>
            <a:avLst/>
            <a:gdLst>
              <a:gd name="connsiteX0" fmla="*/ 185505 w 371010"/>
              <a:gd name="connsiteY0" fmla="*/ 0 h 371010"/>
              <a:gd name="connsiteX1" fmla="*/ 0 w 371010"/>
              <a:gd name="connsiteY1" fmla="*/ 185505 h 371010"/>
              <a:gd name="connsiteX2" fmla="*/ 185505 w 371010"/>
              <a:gd name="connsiteY2" fmla="*/ 371011 h 371010"/>
              <a:gd name="connsiteX3" fmla="*/ 371011 w 371010"/>
              <a:gd name="connsiteY3" fmla="*/ 185505 h 371010"/>
              <a:gd name="connsiteX4" fmla="*/ 185505 w 371010"/>
              <a:gd name="connsiteY4" fmla="*/ 0 h 371010"/>
              <a:gd name="connsiteX5" fmla="*/ 272050 w 371010"/>
              <a:gd name="connsiteY5" fmla="*/ 203458 h 371010"/>
              <a:gd name="connsiteX6" fmla="*/ 140401 w 371010"/>
              <a:gd name="connsiteY6" fmla="*/ 279006 h 371010"/>
              <a:gd name="connsiteX7" fmla="*/ 113697 w 371010"/>
              <a:gd name="connsiteY7" fmla="*/ 263298 h 371010"/>
              <a:gd name="connsiteX8" fmla="*/ 113697 w 371010"/>
              <a:gd name="connsiteY8" fmla="*/ 107713 h 371010"/>
              <a:gd name="connsiteX9" fmla="*/ 140401 w 371010"/>
              <a:gd name="connsiteY9" fmla="*/ 92005 h 371010"/>
              <a:gd name="connsiteX10" fmla="*/ 272050 w 371010"/>
              <a:gd name="connsiteY10" fmla="*/ 172041 h 371010"/>
              <a:gd name="connsiteX11" fmla="*/ 272050 w 371010"/>
              <a:gd name="connsiteY11" fmla="*/ 203458 h 37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010" h="371010">
                <a:moveTo>
                  <a:pt x="185505" y="0"/>
                </a:moveTo>
                <a:cubicBezTo>
                  <a:pt x="83029" y="0"/>
                  <a:pt x="0" y="83029"/>
                  <a:pt x="0" y="185505"/>
                </a:cubicBezTo>
                <a:cubicBezTo>
                  <a:pt x="0" y="287982"/>
                  <a:pt x="83029" y="371011"/>
                  <a:pt x="185505" y="371011"/>
                </a:cubicBezTo>
                <a:cubicBezTo>
                  <a:pt x="287982" y="371011"/>
                  <a:pt x="371011" y="287982"/>
                  <a:pt x="371011" y="185505"/>
                </a:cubicBezTo>
                <a:cubicBezTo>
                  <a:pt x="371011" y="83029"/>
                  <a:pt x="287982" y="0"/>
                  <a:pt x="185505" y="0"/>
                </a:cubicBezTo>
                <a:close/>
                <a:moveTo>
                  <a:pt x="272050" y="203458"/>
                </a:moveTo>
                <a:lnTo>
                  <a:pt x="140401" y="279006"/>
                </a:lnTo>
                <a:cubicBezTo>
                  <a:pt x="128582" y="285589"/>
                  <a:pt x="113697" y="277136"/>
                  <a:pt x="113697" y="263298"/>
                </a:cubicBezTo>
                <a:lnTo>
                  <a:pt x="113697" y="107713"/>
                </a:lnTo>
                <a:cubicBezTo>
                  <a:pt x="113697" y="93950"/>
                  <a:pt x="128507" y="85422"/>
                  <a:pt x="140401" y="92005"/>
                </a:cubicBezTo>
                <a:lnTo>
                  <a:pt x="272050" y="172041"/>
                </a:lnTo>
                <a:cubicBezTo>
                  <a:pt x="284317" y="178923"/>
                  <a:pt x="284317" y="196651"/>
                  <a:pt x="272050" y="203458"/>
                </a:cubicBezTo>
                <a:close/>
              </a:path>
            </a:pathLst>
          </a:custGeom>
          <a:solidFill>
            <a:schemeClr val="accent1"/>
          </a:solidFill>
          <a:ln w="744" cap="flat">
            <a:noFill/>
            <a:prstDash val="solid"/>
            <a:miter/>
          </a:ln>
        </p:spPr>
        <p:txBody>
          <a:bodyPr rtlCol="0" anchor="ctr"/>
          <a:lstStyle/>
          <a:p>
            <a:endParaRPr lang="en-GB"/>
          </a:p>
        </p:txBody>
      </p:sp>
    </p:spTree>
    <p:custDataLst>
      <p:tags r:id="rId1"/>
    </p:custDataLst>
    <p:extLst>
      <p:ext uri="{BB962C8B-B14F-4D97-AF65-F5344CB8AC3E}">
        <p14:creationId xmlns:p14="http://schemas.microsoft.com/office/powerpoint/2010/main" val="1152098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SixZo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99" y="914400"/>
            <a:ext cx="36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7946399" y="914400"/>
            <a:ext cx="36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Content Placeholder 2"/>
          <p:cNvSpPr>
            <a:spLocks noGrp="1"/>
          </p:cNvSpPr>
          <p:nvPr>
            <p:ph sz="half" idx="10"/>
          </p:nvPr>
        </p:nvSpPr>
        <p:spPr>
          <a:xfrm>
            <a:off x="4277999" y="914400"/>
            <a:ext cx="36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6" name="Content Placeholder 2"/>
          <p:cNvSpPr>
            <a:spLocks noGrp="1"/>
          </p:cNvSpPr>
          <p:nvPr>
            <p:ph sz="half" idx="11"/>
          </p:nvPr>
        </p:nvSpPr>
        <p:spPr>
          <a:xfrm>
            <a:off x="609600" y="3505200"/>
            <a:ext cx="3636000" cy="28765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Content Placeholder 3"/>
          <p:cNvSpPr>
            <a:spLocks noGrp="1"/>
          </p:cNvSpPr>
          <p:nvPr>
            <p:ph sz="half" idx="12"/>
          </p:nvPr>
        </p:nvSpPr>
        <p:spPr>
          <a:xfrm>
            <a:off x="7946399" y="3505200"/>
            <a:ext cx="3636000" cy="28765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8" name="Content Placeholder 2"/>
          <p:cNvSpPr>
            <a:spLocks noGrp="1"/>
          </p:cNvSpPr>
          <p:nvPr>
            <p:ph sz="half" idx="13"/>
          </p:nvPr>
        </p:nvSpPr>
        <p:spPr>
          <a:xfrm>
            <a:off x="4278000" y="3505200"/>
            <a:ext cx="3636000" cy="28765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9" name="Footer Placeholder 8">
            <a:extLst>
              <a:ext uri="{FF2B5EF4-FFF2-40B4-BE49-F238E27FC236}">
                <a16:creationId xmlns:a16="http://schemas.microsoft.com/office/drawing/2014/main" id="{10AAE179-ACC5-47B4-993F-CFFC46783022}"/>
              </a:ext>
            </a:extLst>
          </p:cNvPr>
          <p:cNvSpPr>
            <a:spLocks noGrp="1"/>
          </p:cNvSpPr>
          <p:nvPr>
            <p:ph type="ftr" sz="quarter" idx="14"/>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6194073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FourZo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914400"/>
            <a:ext cx="54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6139315" y="914400"/>
            <a:ext cx="54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Content Placeholder 2"/>
          <p:cNvSpPr>
            <a:spLocks noGrp="1"/>
          </p:cNvSpPr>
          <p:nvPr>
            <p:ph sz="half" idx="10"/>
          </p:nvPr>
        </p:nvSpPr>
        <p:spPr>
          <a:xfrm>
            <a:off x="609600" y="3545304"/>
            <a:ext cx="5436000" cy="2836445"/>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6" name="Content Placeholder 3"/>
          <p:cNvSpPr>
            <a:spLocks noGrp="1"/>
          </p:cNvSpPr>
          <p:nvPr>
            <p:ph sz="half" idx="11"/>
          </p:nvPr>
        </p:nvSpPr>
        <p:spPr>
          <a:xfrm>
            <a:off x="6139315" y="3545304"/>
            <a:ext cx="5436000" cy="2836445"/>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Footer Placeholder 6">
            <a:extLst>
              <a:ext uri="{FF2B5EF4-FFF2-40B4-BE49-F238E27FC236}">
                <a16:creationId xmlns:a16="http://schemas.microsoft.com/office/drawing/2014/main" id="{FEF8E274-A9A5-414C-9A38-2C70B85B4A76}"/>
              </a:ext>
            </a:extLst>
          </p:cNvPr>
          <p:cNvSpPr>
            <a:spLocks noGrp="1"/>
          </p:cNvSpPr>
          <p:nvPr>
            <p:ph type="ftr" sz="quarter" idx="12"/>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212714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277821" y="914400"/>
            <a:ext cx="7308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735159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ThirdOne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99" y="914400"/>
            <a:ext cx="730800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7948296" y="914400"/>
            <a:ext cx="363600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F58FAB0E-4E3B-4A40-BCA8-03219A34BD9D}"/>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8738636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ContentAndIc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7704" y="914400"/>
            <a:ext cx="796826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8894618" y="914400"/>
            <a:ext cx="2689678" cy="2161309"/>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endParaRPr lang="en-US" dirty="0"/>
          </a:p>
        </p:txBody>
      </p:sp>
      <p:sp>
        <p:nvSpPr>
          <p:cNvPr id="5" name="Footer Placeholder 4">
            <a:extLst>
              <a:ext uri="{FF2B5EF4-FFF2-40B4-BE49-F238E27FC236}">
                <a16:creationId xmlns:a16="http://schemas.microsoft.com/office/drawing/2014/main" id="{F58FAB0E-4E3B-4A40-BCA8-03219A34BD9D}"/>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6277486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ertTextAndTwoImages">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1574270"/>
            <a:ext cx="10972800" cy="2376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3" name="Content Placeholder 2"/>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
        <p:nvSpPr>
          <p:cNvPr id="4" name="Content Placeholder 2">
            <a:extLst>
              <a:ext uri="{FF2B5EF4-FFF2-40B4-BE49-F238E27FC236}">
                <a16:creationId xmlns:a16="http://schemas.microsoft.com/office/drawing/2014/main" id="{78595B2F-83D4-4BAA-AEEA-53369D32A948}"/>
              </a:ext>
            </a:extLst>
          </p:cNvPr>
          <p:cNvSpPr>
            <a:spLocks noGrp="1"/>
          </p:cNvSpPr>
          <p:nvPr>
            <p:ph sz="half" idx="13" hasCustomPrompt="1"/>
          </p:nvPr>
        </p:nvSpPr>
        <p:spPr>
          <a:xfrm>
            <a:off x="609600" y="4004042"/>
            <a:ext cx="10972800" cy="2376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Title 1">
            <a:extLst>
              <a:ext uri="{FF2B5EF4-FFF2-40B4-BE49-F238E27FC236}">
                <a16:creationId xmlns:a16="http://schemas.microsoft.com/office/drawing/2014/main" id="{0F113682-DB3B-41F9-9E40-9743882FDAB3}"/>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6" name="Footer Placeholder 4">
            <a:extLst>
              <a:ext uri="{FF2B5EF4-FFF2-40B4-BE49-F238E27FC236}">
                <a16:creationId xmlns:a16="http://schemas.microsoft.com/office/drawing/2014/main" id="{9FA4EACB-49C2-416E-B993-25DB8CB2D458}"/>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9348832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ertDoubleTextAndImage">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19027" y="1563119"/>
            <a:ext cx="10949086" cy="2052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a:t>Third level</a:t>
            </a:r>
            <a:endParaRPr lang="en-US" dirty="0"/>
          </a:p>
        </p:txBody>
      </p:sp>
      <p:sp>
        <p:nvSpPr>
          <p:cNvPr id="3" name="Content Placeholder 2"/>
          <p:cNvSpPr>
            <a:spLocks noGrp="1"/>
          </p:cNvSpPr>
          <p:nvPr>
            <p:ph idx="1" hasCustomPrompt="1"/>
          </p:nvPr>
        </p:nvSpPr>
        <p:spPr>
          <a:xfrm>
            <a:off x="619027" y="914400"/>
            <a:ext cx="10949086" cy="587830"/>
          </a:xfrm>
        </p:spPr>
        <p:txBody>
          <a:bodyPr>
            <a:noAutofit/>
          </a:bodyPr>
          <a:lstStyle/>
          <a:p>
            <a:pPr lvl="0"/>
            <a:r>
              <a:rPr lang="en-US" dirty="0"/>
              <a:t>Click to edit Master text styles</a:t>
            </a:r>
          </a:p>
        </p:txBody>
      </p:sp>
      <p:sp>
        <p:nvSpPr>
          <p:cNvPr id="15" name="Content Placeholder 2">
            <a:extLst>
              <a:ext uri="{FF2B5EF4-FFF2-40B4-BE49-F238E27FC236}">
                <a16:creationId xmlns:a16="http://schemas.microsoft.com/office/drawing/2014/main" id="{A7BC4A29-B776-4F3B-AA96-0CFE3225A8EC}"/>
              </a:ext>
            </a:extLst>
          </p:cNvPr>
          <p:cNvSpPr>
            <a:spLocks noGrp="1"/>
          </p:cNvSpPr>
          <p:nvPr>
            <p:ph sz="half" idx="13" hasCustomPrompt="1"/>
          </p:nvPr>
        </p:nvSpPr>
        <p:spPr>
          <a:xfrm>
            <a:off x="619027" y="4329750"/>
            <a:ext cx="10949086" cy="2052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a:t>Third level</a:t>
            </a:r>
            <a:endParaRPr lang="en-US" dirty="0"/>
          </a:p>
        </p:txBody>
      </p:sp>
      <p:sp>
        <p:nvSpPr>
          <p:cNvPr id="16" name="Content Placeholder 2">
            <a:extLst>
              <a:ext uri="{FF2B5EF4-FFF2-40B4-BE49-F238E27FC236}">
                <a16:creationId xmlns:a16="http://schemas.microsoft.com/office/drawing/2014/main" id="{D01264D8-FBA6-40AA-8B49-28346DB7BBA4}"/>
              </a:ext>
            </a:extLst>
          </p:cNvPr>
          <p:cNvSpPr>
            <a:spLocks noGrp="1"/>
          </p:cNvSpPr>
          <p:nvPr>
            <p:ph idx="14" hasCustomPrompt="1"/>
          </p:nvPr>
        </p:nvSpPr>
        <p:spPr>
          <a:xfrm>
            <a:off x="619027" y="3669880"/>
            <a:ext cx="10949086" cy="587830"/>
          </a:xfrm>
        </p:spPr>
        <p:txBody>
          <a:bodyPr>
            <a:noAutofit/>
          </a:bodyPr>
          <a:lstStyle/>
          <a:p>
            <a:pPr lvl="0"/>
            <a:r>
              <a:rPr lang="en-US" dirty="0"/>
              <a:t>Click to edit Master text styles</a:t>
            </a:r>
          </a:p>
        </p:txBody>
      </p:sp>
      <p:sp>
        <p:nvSpPr>
          <p:cNvPr id="6" name="Title 1">
            <a:extLst>
              <a:ext uri="{FF2B5EF4-FFF2-40B4-BE49-F238E27FC236}">
                <a16:creationId xmlns:a16="http://schemas.microsoft.com/office/drawing/2014/main" id="{F6C866F9-C46F-4FAC-BD0F-64A8B64BA1F6}"/>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7" name="Footer Placeholder 4">
            <a:extLst>
              <a:ext uri="{FF2B5EF4-FFF2-40B4-BE49-F238E27FC236}">
                <a16:creationId xmlns:a16="http://schemas.microsoft.com/office/drawing/2014/main" id="{F5717891-C086-478F-80C7-829FA89B5E45}"/>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9890031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ertHalfHalf">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3517557"/>
            <a:ext cx="10972800" cy="2864193"/>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a:t>First level</a:t>
            </a:r>
          </a:p>
          <a:p>
            <a:pPr lvl="2"/>
            <a:r>
              <a:rPr lang="en-US"/>
              <a:t>Second level</a:t>
            </a:r>
          </a:p>
          <a:p>
            <a:pPr lvl="3"/>
            <a:r>
              <a:rPr lang="en-US"/>
              <a:t>Third level</a:t>
            </a:r>
          </a:p>
          <a:p>
            <a:pPr lvl="4"/>
            <a:r>
              <a:rPr lang="en-US"/>
              <a:t>Fourth level</a:t>
            </a:r>
          </a:p>
          <a:p>
            <a:pPr lvl="6"/>
            <a:r>
              <a:rPr lang="en-US"/>
              <a:t>Fifth level</a:t>
            </a:r>
            <a:endParaRPr lang="en-US" dirty="0"/>
          </a:p>
        </p:txBody>
      </p:sp>
      <p:sp>
        <p:nvSpPr>
          <p:cNvPr id="3" name="Content Placeholder 2"/>
          <p:cNvSpPr>
            <a:spLocks noGrp="1"/>
          </p:cNvSpPr>
          <p:nvPr>
            <p:ph idx="1" hasCustomPrompt="1"/>
          </p:nvPr>
        </p:nvSpPr>
        <p:spPr>
          <a:xfrm>
            <a:off x="609600" y="914400"/>
            <a:ext cx="10972800" cy="25146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a:p>
            <a:pPr lvl="4"/>
            <a:r>
              <a:rPr lang="en-US"/>
              <a:t>Fourth level</a:t>
            </a:r>
          </a:p>
          <a:p>
            <a:pPr lvl="6"/>
            <a:r>
              <a:rPr lang="en-US"/>
              <a:t>Fifth level</a:t>
            </a:r>
            <a:endParaRPr lang="en-US" dirty="0"/>
          </a:p>
        </p:txBody>
      </p:sp>
      <p:sp>
        <p:nvSpPr>
          <p:cNvPr id="4" name="Title 1">
            <a:extLst>
              <a:ext uri="{FF2B5EF4-FFF2-40B4-BE49-F238E27FC236}">
                <a16:creationId xmlns:a16="http://schemas.microsoft.com/office/drawing/2014/main" id="{81E00445-D9A2-4DE6-9028-E5C6963BD15C}"/>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5" name="Footer Placeholder 4">
            <a:extLst>
              <a:ext uri="{FF2B5EF4-FFF2-40B4-BE49-F238E27FC236}">
                <a16:creationId xmlns:a16="http://schemas.microsoft.com/office/drawing/2014/main" id="{690CD7B5-1413-4504-818E-42D4BAAF2CD8}"/>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1475759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ertThreeThird">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19027" y="923827"/>
            <a:ext cx="10972800" cy="18000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p:txBody>
      </p:sp>
      <p:sp>
        <p:nvSpPr>
          <p:cNvPr id="4" name="Content Placeholder 2">
            <a:extLst>
              <a:ext uri="{FF2B5EF4-FFF2-40B4-BE49-F238E27FC236}">
                <a16:creationId xmlns:a16="http://schemas.microsoft.com/office/drawing/2014/main" id="{76A243F5-126C-4D10-AB8D-2B392834C4BF}"/>
              </a:ext>
            </a:extLst>
          </p:cNvPr>
          <p:cNvSpPr>
            <a:spLocks noGrp="1"/>
          </p:cNvSpPr>
          <p:nvPr>
            <p:ph idx="10" hasCustomPrompt="1"/>
          </p:nvPr>
        </p:nvSpPr>
        <p:spPr>
          <a:xfrm>
            <a:off x="619027" y="2754199"/>
            <a:ext cx="10972800" cy="18000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p:txBody>
      </p:sp>
      <p:sp>
        <p:nvSpPr>
          <p:cNvPr id="5" name="Content Placeholder 2">
            <a:extLst>
              <a:ext uri="{FF2B5EF4-FFF2-40B4-BE49-F238E27FC236}">
                <a16:creationId xmlns:a16="http://schemas.microsoft.com/office/drawing/2014/main" id="{FAA9394B-966B-4647-838B-FBEFF7CD6FB2}"/>
              </a:ext>
            </a:extLst>
          </p:cNvPr>
          <p:cNvSpPr>
            <a:spLocks noGrp="1"/>
          </p:cNvSpPr>
          <p:nvPr>
            <p:ph idx="11" hasCustomPrompt="1"/>
          </p:nvPr>
        </p:nvSpPr>
        <p:spPr>
          <a:xfrm>
            <a:off x="619027" y="4583458"/>
            <a:ext cx="10972800" cy="18000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p:txBody>
      </p:sp>
      <p:sp>
        <p:nvSpPr>
          <p:cNvPr id="6" name="Title 1">
            <a:extLst>
              <a:ext uri="{FF2B5EF4-FFF2-40B4-BE49-F238E27FC236}">
                <a16:creationId xmlns:a16="http://schemas.microsoft.com/office/drawing/2014/main" id="{77182B34-166A-48D1-B388-A2DD16484A09}"/>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7" name="Footer Placeholder 4">
            <a:extLst>
              <a:ext uri="{FF2B5EF4-FFF2-40B4-BE49-F238E27FC236}">
                <a16:creationId xmlns:a16="http://schemas.microsoft.com/office/drawing/2014/main" id="{0CC7F86C-CCF9-4A61-8C8E-920BE2046849}"/>
              </a:ext>
            </a:extLst>
          </p:cNvPr>
          <p:cNvSpPr>
            <a:spLocks noGrp="1"/>
          </p:cNvSpPr>
          <p:nvPr>
            <p:ph type="ftr" sz="quarter" idx="12"/>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739460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DEF188E-2869-48D8-ABE0-0400E8619CD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34772"/>
          <a:stretch/>
        </p:blipFill>
        <p:spPr bwMode="ltGray">
          <a:xfrm>
            <a:off x="4239675" y="0"/>
            <a:ext cx="7951444" cy="6858000"/>
          </a:xfrm>
          <a:prstGeom prst="rect">
            <a:avLst/>
          </a:prstGeom>
        </p:spPr>
      </p:pic>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rPr lang="en-US" dirty="0"/>
              <a:t>Click to edit Master title style</a:t>
            </a:r>
          </a:p>
        </p:txBody>
      </p:sp>
      <p:sp>
        <p:nvSpPr>
          <p:cNvPr id="8" name="TextBox 7">
            <a:extLst>
              <a:ext uri="{FF2B5EF4-FFF2-40B4-BE49-F238E27FC236}">
                <a16:creationId xmlns:a16="http://schemas.microsoft.com/office/drawing/2014/main" id="{220D0FA5-0FE7-4E63-8184-468E1E542227}"/>
              </a:ext>
            </a:extLst>
          </p:cNvPr>
          <p:cNvSpPr txBox="1"/>
          <p:nvPr userDrawn="1"/>
        </p:nvSpPr>
        <p:spPr>
          <a:xfrm>
            <a:off x="10031883" y="6530269"/>
            <a:ext cx="2335608" cy="210979"/>
          </a:xfrm>
          <a:prstGeom prst="rect">
            <a:avLst/>
          </a:prstGeom>
          <a:noFill/>
        </p:spPr>
        <p:txBody>
          <a:bodyPr wrap="square" lIns="0" tIns="0" rIns="0" bIns="0" rtlCol="0">
            <a:noAutofit/>
          </a:bodyPr>
          <a:lstStyle/>
          <a:p>
            <a:pPr algn="l">
              <a:lnSpc>
                <a:spcPct val="90000"/>
              </a:lnSpc>
            </a:pPr>
            <a:r>
              <a:rPr lang="en-US" sz="700" dirty="0">
                <a:solidFill>
                  <a:schemeClr val="bg1"/>
                </a:solidFill>
              </a:rPr>
              <a:t>© 2020</a:t>
            </a:r>
            <a:r>
              <a:rPr lang="en-US" sz="700" baseline="0" dirty="0">
                <a:solidFill>
                  <a:schemeClr val="bg1"/>
                </a:solidFill>
              </a:rPr>
              <a:t> VMware Inc. All rights reserved.</a:t>
            </a:r>
            <a:endParaRPr lang="en-US" sz="700" dirty="0">
              <a:solidFill>
                <a:schemeClr val="bg1"/>
              </a:solidFill>
            </a:endParaRP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8891965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ertFourQuarter">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619025" y="914400"/>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5" name="Content Placeholder 2">
            <a:extLst>
              <a:ext uri="{FF2B5EF4-FFF2-40B4-BE49-F238E27FC236}">
                <a16:creationId xmlns:a16="http://schemas.microsoft.com/office/drawing/2014/main" id="{57CB9451-4BBE-4801-B22F-7FE4EA4125E3}"/>
              </a:ext>
            </a:extLst>
          </p:cNvPr>
          <p:cNvSpPr>
            <a:spLocks noGrp="1"/>
          </p:cNvSpPr>
          <p:nvPr>
            <p:ph sz="half" idx="10" hasCustomPrompt="1"/>
          </p:nvPr>
        </p:nvSpPr>
        <p:spPr>
          <a:xfrm>
            <a:off x="620596" y="2292285"/>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6" name="Content Placeholder 2">
            <a:extLst>
              <a:ext uri="{FF2B5EF4-FFF2-40B4-BE49-F238E27FC236}">
                <a16:creationId xmlns:a16="http://schemas.microsoft.com/office/drawing/2014/main" id="{7BFE770C-7C64-4FF0-95E8-DBB90BBF2216}"/>
              </a:ext>
            </a:extLst>
          </p:cNvPr>
          <p:cNvSpPr>
            <a:spLocks noGrp="1"/>
          </p:cNvSpPr>
          <p:nvPr>
            <p:ph sz="half" idx="11" hasCustomPrompt="1"/>
          </p:nvPr>
        </p:nvSpPr>
        <p:spPr>
          <a:xfrm>
            <a:off x="619024" y="3679597"/>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7" name="Content Placeholder 2">
            <a:extLst>
              <a:ext uri="{FF2B5EF4-FFF2-40B4-BE49-F238E27FC236}">
                <a16:creationId xmlns:a16="http://schemas.microsoft.com/office/drawing/2014/main" id="{1A3F562B-B4D9-49F1-B4E7-BC66CD93BC3A}"/>
              </a:ext>
            </a:extLst>
          </p:cNvPr>
          <p:cNvSpPr>
            <a:spLocks noGrp="1"/>
          </p:cNvSpPr>
          <p:nvPr>
            <p:ph sz="half" idx="12" hasCustomPrompt="1"/>
          </p:nvPr>
        </p:nvSpPr>
        <p:spPr>
          <a:xfrm>
            <a:off x="620595" y="5049750"/>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41238040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p:txBody>
      </p:sp>
      <p:sp>
        <p:nvSpPr>
          <p:cNvPr id="5" name="Content Placeholder 2">
            <a:extLst>
              <a:ext uri="{FF2B5EF4-FFF2-40B4-BE49-F238E27FC236}">
                <a16:creationId xmlns:a16="http://schemas.microsoft.com/office/drawing/2014/main" id="{57CB9451-4BBE-4801-B22F-7FE4EA4125E3}"/>
              </a:ext>
            </a:extLst>
          </p:cNvPr>
          <p:cNvSpPr>
            <a:spLocks noGrp="1"/>
          </p:cNvSpPr>
          <p:nvPr>
            <p:ph sz="half" idx="10" hasCustomPrompt="1"/>
          </p:nvPr>
        </p:nvSpPr>
        <p:spPr>
          <a:xfrm>
            <a:off x="609600" y="2756290"/>
            <a:ext cx="10972801" cy="3600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814692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scriptionWithFourZon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609600" y="1694971"/>
            <a:ext cx="5400000" cy="173402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4" name="Content Placeholder 3"/>
          <p:cNvSpPr>
            <a:spLocks noGrp="1"/>
          </p:cNvSpPr>
          <p:nvPr>
            <p:ph sz="half" idx="2" hasCustomPrompt="1"/>
          </p:nvPr>
        </p:nvSpPr>
        <p:spPr>
          <a:xfrm>
            <a:off x="6168396" y="1694971"/>
            <a:ext cx="5400000" cy="173402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6" name="Content Placeholder 2"/>
          <p:cNvSpPr>
            <a:spLocks noGrp="1"/>
          </p:cNvSpPr>
          <p:nvPr>
            <p:ph idx="11" hasCustomPrompt="1"/>
          </p:nvPr>
        </p:nvSpPr>
        <p:spPr>
          <a:xfrm>
            <a:off x="609600" y="914400"/>
            <a:ext cx="10972800" cy="587830"/>
          </a:xfrm>
        </p:spPr>
        <p:txBody>
          <a:bodyPr>
            <a:noAutofit/>
          </a:bodyPr>
          <a:lstStyle/>
          <a:p>
            <a:pPr lvl="0"/>
            <a:r>
              <a:rPr lang="en-US" dirty="0"/>
              <a:t>Click to edit Master text styles</a:t>
            </a:r>
          </a:p>
        </p:txBody>
      </p:sp>
      <p:sp>
        <p:nvSpPr>
          <p:cNvPr id="5" name="Content Placeholder 2">
            <a:extLst>
              <a:ext uri="{FF2B5EF4-FFF2-40B4-BE49-F238E27FC236}">
                <a16:creationId xmlns:a16="http://schemas.microsoft.com/office/drawing/2014/main" id="{A813663D-0F19-4C00-9E4F-E1E4E8E1A433}"/>
              </a:ext>
            </a:extLst>
          </p:cNvPr>
          <p:cNvSpPr>
            <a:spLocks noGrp="1"/>
          </p:cNvSpPr>
          <p:nvPr>
            <p:ph sz="half" idx="12" hasCustomPrompt="1"/>
          </p:nvPr>
        </p:nvSpPr>
        <p:spPr>
          <a:xfrm>
            <a:off x="609600" y="3621741"/>
            <a:ext cx="5400000" cy="255045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7" name="Content Placeholder 3">
            <a:extLst>
              <a:ext uri="{FF2B5EF4-FFF2-40B4-BE49-F238E27FC236}">
                <a16:creationId xmlns:a16="http://schemas.microsoft.com/office/drawing/2014/main" id="{F787EB5D-B470-41A3-888E-19447B13F9D7}"/>
              </a:ext>
            </a:extLst>
          </p:cNvPr>
          <p:cNvSpPr>
            <a:spLocks noGrp="1"/>
          </p:cNvSpPr>
          <p:nvPr>
            <p:ph sz="half" idx="13" hasCustomPrompt="1"/>
          </p:nvPr>
        </p:nvSpPr>
        <p:spPr>
          <a:xfrm>
            <a:off x="6168396" y="3621741"/>
            <a:ext cx="5400000" cy="255045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8" name="Title 1">
            <a:extLst>
              <a:ext uri="{FF2B5EF4-FFF2-40B4-BE49-F238E27FC236}">
                <a16:creationId xmlns:a16="http://schemas.microsoft.com/office/drawing/2014/main" id="{898019B4-5AAA-456E-A9DD-12ED4799FC86}"/>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9" name="Footer Placeholder 4">
            <a:extLst>
              <a:ext uri="{FF2B5EF4-FFF2-40B4-BE49-F238E27FC236}">
                <a16:creationId xmlns:a16="http://schemas.microsoft.com/office/drawing/2014/main" id="{4DD94C64-0C87-480D-B2D7-3FE6DC333606}"/>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8839310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Revision Pag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DO NOT USE THIS PAGE IN LAYOUTS</a:t>
            </a:r>
          </a:p>
        </p:txBody>
      </p:sp>
      <p:sp>
        <p:nvSpPr>
          <p:cNvPr id="5" name="TextBox 4"/>
          <p:cNvSpPr txBox="1"/>
          <p:nvPr userDrawn="1"/>
        </p:nvSpPr>
        <p:spPr>
          <a:xfrm>
            <a:off x="673100" y="1421398"/>
            <a:ext cx="10871201" cy="1600438"/>
          </a:xfrm>
          <a:prstGeom prst="rect">
            <a:avLst/>
          </a:prstGeom>
          <a:noFill/>
        </p:spPr>
        <p:txBody>
          <a:bodyPr wrap="square" rtlCol="0">
            <a:spAutoFit/>
          </a:bodyPr>
          <a:lstStyle/>
          <a:p>
            <a:pPr algn="l"/>
            <a:r>
              <a:rPr lang="en-US" sz="1800" b="1" dirty="0">
                <a:solidFill>
                  <a:srgbClr val="000000"/>
                </a:solidFill>
                <a:latin typeface="+mn-lt"/>
                <a:ea typeface="+mn-ea"/>
              </a:rPr>
              <a:t>Revision Status:</a:t>
            </a:r>
          </a:p>
          <a:p>
            <a:pPr algn="l"/>
            <a:r>
              <a:rPr lang="en-US" sz="1600" dirty="0">
                <a:solidFill>
                  <a:srgbClr val="000000"/>
                </a:solidFill>
                <a:latin typeface="+mn-lt"/>
                <a:ea typeface="+mn-ea"/>
              </a:rPr>
              <a:t>February 10, 2015 –  Added animation symbol to footer</a:t>
            </a:r>
          </a:p>
          <a:p>
            <a:pPr algn="l"/>
            <a:r>
              <a:rPr lang="en-US" sz="1600" kern="1200" baseline="0" dirty="0">
                <a:solidFill>
                  <a:srgbClr val="000000"/>
                </a:solidFill>
                <a:latin typeface="+mn-lt"/>
                <a:ea typeface="+mn-ea"/>
                <a:cs typeface="+mn-cs"/>
              </a:rPr>
              <a:t>April 1, 2015 – Added VMware Education Overview slide</a:t>
            </a:r>
          </a:p>
          <a:p>
            <a:pPr algn="l"/>
            <a:r>
              <a:rPr lang="en-US" sz="1600" kern="1200" baseline="0" dirty="0">
                <a:solidFill>
                  <a:srgbClr val="000000"/>
                </a:solidFill>
                <a:latin typeface="+mn-lt"/>
                <a:ea typeface="+mn-ea"/>
                <a:cs typeface="+mn-cs"/>
              </a:rPr>
              <a:t>February 12, 2016 – Updated copyright date and removed animation bug click</a:t>
            </a:r>
          </a:p>
          <a:p>
            <a:pPr algn="l"/>
            <a:r>
              <a:rPr lang="en-US" sz="1600" kern="1200" baseline="0" dirty="0">
                <a:solidFill>
                  <a:srgbClr val="000000"/>
                </a:solidFill>
                <a:latin typeface="+mn-lt"/>
                <a:ea typeface="+mn-ea"/>
                <a:cs typeface="+mn-cs"/>
              </a:rPr>
              <a:t>October 2017 – no decreasing subordination in text size. All text black (not grey) moved copyright info from underneath logo.</a:t>
            </a:r>
            <a:endParaRPr lang="en-US" sz="1600" kern="1200" baseline="0" dirty="0">
              <a:solidFill>
                <a:srgbClr val="000000"/>
              </a:solidFill>
              <a:latin typeface="Arial" charset="0"/>
              <a:ea typeface="ＭＳ Ｐゴシック" pitchFamily="34" charset="-128"/>
              <a:cs typeface="+mn-cs"/>
            </a:endParaRPr>
          </a:p>
        </p:txBody>
      </p:sp>
    </p:spTree>
    <p:custDataLst>
      <p:tags r:id="rId1"/>
    </p:custDataLst>
    <p:extLst>
      <p:ext uri="{BB962C8B-B14F-4D97-AF65-F5344CB8AC3E}">
        <p14:creationId xmlns:p14="http://schemas.microsoft.com/office/powerpoint/2010/main" val="331955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rPr lang="en-US" dirty="0"/>
              <a:t>Click to edit Master title style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45765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rPr lang="en-US" dirty="0"/>
              <a:t>Click to edit Master title style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970614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AndImage">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1583697"/>
            <a:ext cx="10972800" cy="4628191"/>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2" name="Title 1"/>
          <p:cNvSpPr>
            <a:spLocks noGrp="1"/>
          </p:cNvSpPr>
          <p:nvPr>
            <p:ph type="title"/>
          </p:nvPr>
        </p:nvSpPr>
        <p:spPr>
          <a:xfrm>
            <a:off x="609600" y="330200"/>
            <a:ext cx="10972800" cy="355600"/>
          </a:xfrm>
        </p:spPr>
        <p:txBody>
          <a:bodyPr/>
          <a:lstStyle/>
          <a:p>
            <a:r>
              <a:rPr lang="en-US" dirty="0"/>
              <a:t>Click to edit Master title style</a:t>
            </a:r>
          </a:p>
        </p:txBody>
      </p:sp>
      <p:sp>
        <p:nvSpPr>
          <p:cNvPr id="3" name="Content Placeholder 2"/>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869110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rPr lang="en-US" dirty="0"/>
              <a:t>Click to edit Master title style</a:t>
            </a:r>
          </a:p>
        </p:txBody>
      </p:sp>
      <p:sp>
        <p:nvSpPr>
          <p:cNvPr id="3" name="Content Placeholder 2"/>
          <p:cNvSpPr>
            <a:spLocks noGrp="1"/>
          </p:cNvSpPr>
          <p:nvPr>
            <p:ph sz="half" idx="1" hasCustomPrompt="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hasCustomPrompt="1"/>
          </p:nvPr>
        </p:nvSpPr>
        <p:spPr>
          <a:xfrm>
            <a:off x="6168396"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056268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rPr lang="en-US" dirty="0"/>
              <a:t>Click to edit Master title style</a:t>
            </a:r>
          </a:p>
        </p:txBody>
      </p:sp>
      <p:sp>
        <p:nvSpPr>
          <p:cNvPr id="3" name="Content Placeholder 2"/>
          <p:cNvSpPr>
            <a:spLocks noGrp="1"/>
          </p:cNvSpPr>
          <p:nvPr>
            <p:ph sz="half" idx="1" hasCustomPrompt="1"/>
          </p:nvPr>
        </p:nvSpPr>
        <p:spPr>
          <a:xfrm>
            <a:off x="609600"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hasCustomPrompt="1"/>
          </p:nvPr>
        </p:nvSpPr>
        <p:spPr>
          <a:xfrm>
            <a:off x="6168396"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
        <p:nvSpPr>
          <p:cNvPr id="6" name="Content Placeholder 2"/>
          <p:cNvSpPr>
            <a:spLocks noGrp="1"/>
          </p:cNvSpPr>
          <p:nvPr>
            <p:ph idx="11" hasCustomPrompt="1"/>
          </p:nvPr>
        </p:nvSpPr>
        <p:spPr>
          <a:xfrm>
            <a:off x="609600" y="914400"/>
            <a:ext cx="10972800" cy="587830"/>
          </a:xfrm>
        </p:spPr>
        <p:txBody>
          <a:bodyPr>
            <a:noAutofit/>
          </a:bodyPr>
          <a:lstStyle/>
          <a:p>
            <a:pPr lvl="0"/>
            <a:r>
              <a:rPr lang="en-US" dirty="0"/>
              <a:t>Click to edit Master text styles</a:t>
            </a:r>
          </a:p>
        </p:txBody>
      </p:sp>
    </p:spTree>
    <p:custDataLst>
      <p:tags r:id="rId1"/>
    </p:custDataLst>
    <p:extLst>
      <p:ext uri="{BB962C8B-B14F-4D97-AF65-F5344CB8AC3E}">
        <p14:creationId xmlns:p14="http://schemas.microsoft.com/office/powerpoint/2010/main" val="3147639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hreeThird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hasCustomPrompt="1"/>
          </p:nvPr>
        </p:nvSpPr>
        <p:spPr>
          <a:xfrm>
            <a:off x="609599" y="914400"/>
            <a:ext cx="3636000" cy="5467350"/>
          </a:xfrm>
        </p:spPr>
        <p:txBody>
          <a:bodyPr rIns="216000"/>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hasCustomPrompt="1"/>
          </p:nvPr>
        </p:nvSpPr>
        <p:spPr>
          <a:xfrm>
            <a:off x="7948860" y="914400"/>
            <a:ext cx="3636000" cy="5467350"/>
          </a:xfrm>
        </p:spPr>
        <p:txBody>
          <a:bodyPr rIns="216000"/>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Content Placeholder 2"/>
          <p:cNvSpPr>
            <a:spLocks noGrp="1"/>
          </p:cNvSpPr>
          <p:nvPr>
            <p:ph sz="half" idx="10" hasCustomPrompt="1"/>
          </p:nvPr>
        </p:nvSpPr>
        <p:spPr>
          <a:xfrm>
            <a:off x="4279230" y="914400"/>
            <a:ext cx="3636000" cy="5467350"/>
          </a:xfrm>
        </p:spPr>
        <p:txBody>
          <a:bodyPr rIns="216000"/>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6" name="Footer Placeholder 5">
            <a:extLst>
              <a:ext uri="{FF2B5EF4-FFF2-40B4-BE49-F238E27FC236}">
                <a16:creationId xmlns:a16="http://schemas.microsoft.com/office/drawing/2014/main" id="{5CFB6980-3CA4-4D02-A538-B650413C5B6E}"/>
              </a:ext>
            </a:extLst>
          </p:cNvPr>
          <p:cNvSpPr>
            <a:spLocks noGrp="1"/>
          </p:cNvSpPr>
          <p:nvPr>
            <p:ph type="ftr" sz="quarter" idx="11"/>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26055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ngleContent_Animation">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
        <p:nvSpPr>
          <p:cNvPr id="3" name="Graphic 4">
            <a:extLst>
              <a:ext uri="{FF2B5EF4-FFF2-40B4-BE49-F238E27FC236}">
                <a16:creationId xmlns:a16="http://schemas.microsoft.com/office/drawing/2014/main" id="{429B12D2-F46D-42D4-9325-35EFDB3A0F8D}"/>
              </a:ext>
            </a:extLst>
          </p:cNvPr>
          <p:cNvSpPr/>
          <p:nvPr/>
        </p:nvSpPr>
        <p:spPr>
          <a:xfrm>
            <a:off x="11707653" y="6387734"/>
            <a:ext cx="371010" cy="371010"/>
          </a:xfrm>
          <a:custGeom>
            <a:avLst/>
            <a:gdLst>
              <a:gd name="connsiteX0" fmla="*/ 185505 w 371010"/>
              <a:gd name="connsiteY0" fmla="*/ 0 h 371010"/>
              <a:gd name="connsiteX1" fmla="*/ 0 w 371010"/>
              <a:gd name="connsiteY1" fmla="*/ 185505 h 371010"/>
              <a:gd name="connsiteX2" fmla="*/ 185505 w 371010"/>
              <a:gd name="connsiteY2" fmla="*/ 371011 h 371010"/>
              <a:gd name="connsiteX3" fmla="*/ 371011 w 371010"/>
              <a:gd name="connsiteY3" fmla="*/ 185505 h 371010"/>
              <a:gd name="connsiteX4" fmla="*/ 185505 w 371010"/>
              <a:gd name="connsiteY4" fmla="*/ 0 h 371010"/>
              <a:gd name="connsiteX5" fmla="*/ 272050 w 371010"/>
              <a:gd name="connsiteY5" fmla="*/ 203458 h 371010"/>
              <a:gd name="connsiteX6" fmla="*/ 140401 w 371010"/>
              <a:gd name="connsiteY6" fmla="*/ 279006 h 371010"/>
              <a:gd name="connsiteX7" fmla="*/ 113697 w 371010"/>
              <a:gd name="connsiteY7" fmla="*/ 263298 h 371010"/>
              <a:gd name="connsiteX8" fmla="*/ 113697 w 371010"/>
              <a:gd name="connsiteY8" fmla="*/ 107713 h 371010"/>
              <a:gd name="connsiteX9" fmla="*/ 140401 w 371010"/>
              <a:gd name="connsiteY9" fmla="*/ 92005 h 371010"/>
              <a:gd name="connsiteX10" fmla="*/ 272050 w 371010"/>
              <a:gd name="connsiteY10" fmla="*/ 172041 h 371010"/>
              <a:gd name="connsiteX11" fmla="*/ 272050 w 371010"/>
              <a:gd name="connsiteY11" fmla="*/ 203458 h 37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010" h="371010">
                <a:moveTo>
                  <a:pt x="185505" y="0"/>
                </a:moveTo>
                <a:cubicBezTo>
                  <a:pt x="83029" y="0"/>
                  <a:pt x="0" y="83029"/>
                  <a:pt x="0" y="185505"/>
                </a:cubicBezTo>
                <a:cubicBezTo>
                  <a:pt x="0" y="287982"/>
                  <a:pt x="83029" y="371011"/>
                  <a:pt x="185505" y="371011"/>
                </a:cubicBezTo>
                <a:cubicBezTo>
                  <a:pt x="287982" y="371011"/>
                  <a:pt x="371011" y="287982"/>
                  <a:pt x="371011" y="185505"/>
                </a:cubicBezTo>
                <a:cubicBezTo>
                  <a:pt x="371011" y="83029"/>
                  <a:pt x="287982" y="0"/>
                  <a:pt x="185505" y="0"/>
                </a:cubicBezTo>
                <a:close/>
                <a:moveTo>
                  <a:pt x="272050" y="203458"/>
                </a:moveTo>
                <a:lnTo>
                  <a:pt x="140401" y="279006"/>
                </a:lnTo>
                <a:cubicBezTo>
                  <a:pt x="128582" y="285589"/>
                  <a:pt x="113697" y="277136"/>
                  <a:pt x="113697" y="263298"/>
                </a:cubicBezTo>
                <a:lnTo>
                  <a:pt x="113697" y="107713"/>
                </a:lnTo>
                <a:cubicBezTo>
                  <a:pt x="113697" y="93950"/>
                  <a:pt x="128507" y="85422"/>
                  <a:pt x="140401" y="92005"/>
                </a:cubicBezTo>
                <a:lnTo>
                  <a:pt x="272050" y="172041"/>
                </a:lnTo>
                <a:cubicBezTo>
                  <a:pt x="284317" y="178923"/>
                  <a:pt x="284317" y="196651"/>
                  <a:pt x="272050" y="203458"/>
                </a:cubicBezTo>
                <a:close/>
              </a:path>
            </a:pathLst>
          </a:custGeom>
          <a:solidFill>
            <a:schemeClr val="accent1"/>
          </a:solidFill>
          <a:ln w="744" cap="flat">
            <a:noFill/>
            <a:prstDash val="solid"/>
            <a:miter/>
          </a:ln>
        </p:spPr>
        <p:txBody>
          <a:bodyPr rtlCol="0" anchor="ctr"/>
          <a:lstStyle/>
          <a:p>
            <a:endParaRPr lang="en-GB"/>
          </a:p>
        </p:txBody>
      </p:sp>
      <p:sp>
        <p:nvSpPr>
          <p:cNvPr id="8" name="Content Placeholder 2">
            <a:extLst>
              <a:ext uri="{FF2B5EF4-FFF2-40B4-BE49-F238E27FC236}">
                <a16:creationId xmlns:a16="http://schemas.microsoft.com/office/drawing/2014/main" id="{D554A618-16A4-4C37-9DA0-A248E9FA1FBF}"/>
              </a:ext>
            </a:extLst>
          </p:cNvPr>
          <p:cNvSpPr>
            <a:spLocks noGrp="1"/>
          </p:cNvSpPr>
          <p:nvPr>
            <p:ph sz="half" idx="12" hasCustomPrompt="1"/>
          </p:nvPr>
        </p:nvSpPr>
        <p:spPr>
          <a:xfrm>
            <a:off x="609600" y="1583697"/>
            <a:ext cx="10972800" cy="4628191"/>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9" name="Title 1">
            <a:extLst>
              <a:ext uri="{FF2B5EF4-FFF2-40B4-BE49-F238E27FC236}">
                <a16:creationId xmlns:a16="http://schemas.microsoft.com/office/drawing/2014/main" id="{23435322-26BE-42E6-BD6C-32A377358C03}"/>
              </a:ext>
            </a:extLst>
          </p:cNvPr>
          <p:cNvSpPr>
            <a:spLocks noGrp="1"/>
          </p:cNvSpPr>
          <p:nvPr>
            <p:ph type="title"/>
          </p:nvPr>
        </p:nvSpPr>
        <p:spPr>
          <a:xfrm>
            <a:off x="609600" y="330200"/>
            <a:ext cx="10972800" cy="355600"/>
          </a:xfrm>
        </p:spPr>
        <p:txBody>
          <a:bodyPr/>
          <a:lstStyle/>
          <a:p>
            <a:r>
              <a:rPr lang="en-US" dirty="0"/>
              <a:t>Click to edit Master title style</a:t>
            </a:r>
          </a:p>
        </p:txBody>
      </p:sp>
      <p:sp>
        <p:nvSpPr>
          <p:cNvPr id="10" name="Content Placeholder 2">
            <a:extLst>
              <a:ext uri="{FF2B5EF4-FFF2-40B4-BE49-F238E27FC236}">
                <a16:creationId xmlns:a16="http://schemas.microsoft.com/office/drawing/2014/main" id="{23EADDBF-1080-4E1C-B796-C2FA13DB5271}"/>
              </a:ext>
            </a:extLst>
          </p:cNvPr>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Tree>
    <p:custDataLst>
      <p:tags r:id="rId1"/>
    </p:custDataLst>
    <p:extLst>
      <p:ext uri="{BB962C8B-B14F-4D97-AF65-F5344CB8AC3E}">
        <p14:creationId xmlns:p14="http://schemas.microsoft.com/office/powerpoint/2010/main" val="3398129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30200"/>
            <a:ext cx="10972800" cy="355600"/>
          </a:xfrm>
          <a:prstGeom prst="rect">
            <a:avLst/>
          </a:prstGeom>
        </p:spPr>
        <p:txBody>
          <a:bodyPr vert="horz" lIns="0" tIns="0" rIns="0" bIns="0" rtlCol="0" anchor="ctr" anchorCtr="0">
            <a:noAutofit/>
          </a:bodyPr>
          <a:lstStyle/>
          <a:p>
            <a:r>
              <a:rPr lang="en-US" dirty="0"/>
              <a:t>Click to edit Master title style</a:t>
            </a:r>
          </a:p>
        </p:txBody>
      </p:sp>
      <p:sp>
        <p:nvSpPr>
          <p:cNvPr id="3" name="Text Placeholder 2"/>
          <p:cNvSpPr>
            <a:spLocks noGrp="1"/>
          </p:cNvSpPr>
          <p:nvPr>
            <p:ph type="body" idx="1"/>
          </p:nvPr>
        </p:nvSpPr>
        <p:spPr>
          <a:xfrm>
            <a:off x="609600" y="914400"/>
            <a:ext cx="10972800" cy="5467350"/>
          </a:xfrm>
          <a:prstGeom prst="rect">
            <a:avLst/>
          </a:prstGeom>
        </p:spPr>
        <p:txBody>
          <a:bodyPr vert="horz" lIns="0" tIns="0" rIns="0" bIns="0" rtlCol="0">
            <a:no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9" name="Rectangle 8">
            <a:extLst>
              <a:ext uri="{FF2B5EF4-FFF2-40B4-BE49-F238E27FC236}">
                <a16:creationId xmlns:a16="http://schemas.microsoft.com/office/drawing/2014/main" id="{2FA71760-A6FE-490B-B489-8D196103AA89}"/>
              </a:ext>
            </a:extLst>
          </p:cNvPr>
          <p:cNvSpPr/>
          <p:nvPr userDrawn="1"/>
        </p:nvSpPr>
        <p:spPr bwMode="ltGray">
          <a:xfrm>
            <a:off x="-3443" y="6766560"/>
            <a:ext cx="12192265" cy="91440"/>
          </a:xfrm>
          <a:prstGeom prst="rect">
            <a:avLst/>
          </a:prstGeom>
          <a:gradFill flip="none" rotWithShape="1">
            <a:gsLst>
              <a:gs pos="0">
                <a:srgbClr val="AADB1E"/>
              </a:gs>
              <a:gs pos="25000">
                <a:schemeClr val="accent4"/>
              </a:gs>
              <a:gs pos="100000">
                <a:srgbClr val="003D79"/>
              </a:gs>
              <a:gs pos="50000">
                <a:schemeClr val="accent1"/>
              </a:gs>
              <a:gs pos="75000">
                <a:schemeClr val="accent3"/>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0" name="Group 9">
            <a:extLst>
              <a:ext uri="{FF2B5EF4-FFF2-40B4-BE49-F238E27FC236}">
                <a16:creationId xmlns:a16="http://schemas.microsoft.com/office/drawing/2014/main" id="{C172C06D-1803-4C35-8D70-DF9CE41F4A81}"/>
              </a:ext>
            </a:extLst>
          </p:cNvPr>
          <p:cNvGrpSpPr/>
          <p:nvPr userDrawn="1"/>
        </p:nvGrpSpPr>
        <p:grpSpPr bwMode="black">
          <a:xfrm>
            <a:off x="617878" y="6446044"/>
            <a:ext cx="1099793" cy="173355"/>
            <a:chOff x="-84138" y="5622925"/>
            <a:chExt cx="4330701" cy="682626"/>
          </a:xfrm>
        </p:grpSpPr>
        <p:sp>
          <p:nvSpPr>
            <p:cNvPr id="11" name="Freeform 6">
              <a:extLst>
                <a:ext uri="{FF2B5EF4-FFF2-40B4-BE49-F238E27FC236}">
                  <a16:creationId xmlns:a16="http://schemas.microsoft.com/office/drawing/2014/main" id="{8306ADC8-842E-40E5-B464-274C206DC740}"/>
                </a:ext>
              </a:extLst>
            </p:cNvPr>
            <p:cNvSpPr>
              <a:spLocks/>
            </p:cNvSpPr>
            <p:nvPr userDrawn="1"/>
          </p:nvSpPr>
          <p:spPr bwMode="black">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2" name="Freeform 7">
              <a:extLst>
                <a:ext uri="{FF2B5EF4-FFF2-40B4-BE49-F238E27FC236}">
                  <a16:creationId xmlns:a16="http://schemas.microsoft.com/office/drawing/2014/main" id="{F7629DED-7E51-4D04-A3DA-0948F7C0FC28}"/>
                </a:ext>
              </a:extLst>
            </p:cNvPr>
            <p:cNvSpPr>
              <a:spLocks/>
            </p:cNvSpPr>
            <p:nvPr userDrawn="1"/>
          </p:nvSpPr>
          <p:spPr bwMode="black">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3" name="Freeform 8">
              <a:extLst>
                <a:ext uri="{FF2B5EF4-FFF2-40B4-BE49-F238E27FC236}">
                  <a16:creationId xmlns:a16="http://schemas.microsoft.com/office/drawing/2014/main" id="{8A899963-025E-474B-8372-FD0BE405DD57}"/>
                </a:ext>
              </a:extLst>
            </p:cNvPr>
            <p:cNvSpPr>
              <a:spLocks noEditPoints="1"/>
            </p:cNvSpPr>
            <p:nvPr userDrawn="1"/>
          </p:nvSpPr>
          <p:spPr bwMode="black">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4" name="Freeform 9">
              <a:extLst>
                <a:ext uri="{FF2B5EF4-FFF2-40B4-BE49-F238E27FC236}">
                  <a16:creationId xmlns:a16="http://schemas.microsoft.com/office/drawing/2014/main" id="{F8A5C80C-D11D-4411-BBF4-7C4829D0129D}"/>
                </a:ext>
              </a:extLst>
            </p:cNvPr>
            <p:cNvSpPr>
              <a:spLocks noEditPoints="1"/>
            </p:cNvSpPr>
            <p:nvPr userDrawn="1"/>
          </p:nvSpPr>
          <p:spPr bwMode="black">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5" name="Freeform 10">
              <a:extLst>
                <a:ext uri="{FF2B5EF4-FFF2-40B4-BE49-F238E27FC236}">
                  <a16:creationId xmlns:a16="http://schemas.microsoft.com/office/drawing/2014/main" id="{D59175B6-1C26-46D5-8425-7C21ADF9AFE2}"/>
                </a:ext>
              </a:extLst>
            </p:cNvPr>
            <p:cNvSpPr>
              <a:spLocks/>
            </p:cNvSpPr>
            <p:nvPr userDrawn="1"/>
          </p:nvSpPr>
          <p:spPr bwMode="black">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6" name="Freeform 11">
              <a:extLst>
                <a:ext uri="{FF2B5EF4-FFF2-40B4-BE49-F238E27FC236}">
                  <a16:creationId xmlns:a16="http://schemas.microsoft.com/office/drawing/2014/main" id="{17C1EC96-57C2-4D48-A569-67D9D2B9F287}"/>
                </a:ext>
              </a:extLst>
            </p:cNvPr>
            <p:cNvSpPr>
              <a:spLocks noEditPoints="1"/>
            </p:cNvSpPr>
            <p:nvPr userDrawn="1"/>
          </p:nvSpPr>
          <p:spPr bwMode="black">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9" name="Freeform 12">
              <a:extLst>
                <a:ext uri="{FF2B5EF4-FFF2-40B4-BE49-F238E27FC236}">
                  <a16:creationId xmlns:a16="http://schemas.microsoft.com/office/drawing/2014/main" id="{26644959-1D9B-4B11-815B-938665DB0544}"/>
                </a:ext>
              </a:extLst>
            </p:cNvPr>
            <p:cNvSpPr>
              <a:spLocks noEditPoints="1"/>
            </p:cNvSpPr>
            <p:nvPr userDrawn="1"/>
          </p:nvSpPr>
          <p:spPr bwMode="black">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grpSp>
      <p:sp>
        <p:nvSpPr>
          <p:cNvPr id="23" name="TextBox 22">
            <a:extLst>
              <a:ext uri="{FF2B5EF4-FFF2-40B4-BE49-F238E27FC236}">
                <a16:creationId xmlns:a16="http://schemas.microsoft.com/office/drawing/2014/main" id="{922B5E2F-27D2-4ADB-A717-421A85D9158A}"/>
              </a:ext>
            </a:extLst>
          </p:cNvPr>
          <p:cNvSpPr txBox="1"/>
          <p:nvPr userDrawn="1"/>
        </p:nvSpPr>
        <p:spPr>
          <a:xfrm>
            <a:off x="2117556" y="6510278"/>
            <a:ext cx="1965493" cy="150871"/>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lang="en-US" sz="800" dirty="0">
                <a:solidFill>
                  <a:schemeClr val="tx1"/>
                </a:solidFill>
                <a:latin typeface="+mj-lt"/>
              </a:rPr>
              <a:t>© </a:t>
            </a:r>
            <a:r>
              <a:rPr lang="is-IS" sz="800" dirty="0">
                <a:solidFill>
                  <a:schemeClr val="tx1"/>
                </a:solidFill>
                <a:latin typeface="+mj-lt"/>
              </a:rPr>
              <a:t>2020</a:t>
            </a:r>
            <a:r>
              <a:rPr lang="en-US" sz="800" dirty="0">
                <a:solidFill>
                  <a:schemeClr val="tx1"/>
                </a:solidFill>
                <a:latin typeface="+mj-lt"/>
              </a:rPr>
              <a:t> VMware, Inc.</a:t>
            </a:r>
          </a:p>
          <a:p>
            <a:pPr>
              <a:lnSpc>
                <a:spcPct val="90000"/>
              </a:lnSpc>
            </a:pPr>
            <a:endParaRPr lang="en-US" sz="800" dirty="0">
              <a:solidFill>
                <a:schemeClr val="tx1"/>
              </a:solidFill>
              <a:latin typeface="+mj-lt"/>
            </a:endParaRPr>
          </a:p>
        </p:txBody>
      </p:sp>
      <p:sp>
        <p:nvSpPr>
          <p:cNvPr id="17" name="Footer Placeholder 4">
            <a:extLst>
              <a:ext uri="{FF2B5EF4-FFF2-40B4-BE49-F238E27FC236}">
                <a16:creationId xmlns:a16="http://schemas.microsoft.com/office/drawing/2014/main" id="{BD7F4BC5-315C-4E61-8376-A7B09E8D9DAB}"/>
              </a:ext>
            </a:extLst>
          </p:cNvPr>
          <p:cNvSpPr>
            <a:spLocks noGrp="1"/>
          </p:cNvSpPr>
          <p:nvPr>
            <p:ph type="ftr" sz="quarter" idx="3"/>
          </p:nvPr>
        </p:nvSpPr>
        <p:spPr>
          <a:xfrm>
            <a:off x="3327662" y="6464899"/>
            <a:ext cx="8254738" cy="301661"/>
          </a:xfrm>
          <a:prstGeom prst="rect">
            <a:avLst/>
          </a:prstGeom>
        </p:spPr>
        <p:txBody>
          <a:bodyPr/>
          <a:lstStyle>
            <a:lvl1pPr algn="r">
              <a:defRPr sz="800"/>
            </a:lvl1pPr>
          </a:lstStyle>
          <a:p>
            <a:pPr>
              <a:lnSpc>
                <a:spcPct val="90000"/>
              </a:lnSpc>
            </a:pPr>
            <a:r>
              <a:rPr lang="en-US" dirty="0"/>
              <a:t>{</a:t>
            </a:r>
            <a:r>
              <a:rPr lang="en-US" dirty="0" err="1"/>
              <a:t>CoverPage</a:t>
            </a:r>
            <a:r>
              <a:rPr lang="en-US" dirty="0"/>
              <a:t>-Title}</a:t>
            </a:r>
            <a:r>
              <a:rPr lang="en-US" altLang="en-US" dirty="0"/>
              <a:t>      </a:t>
            </a:r>
            <a:r>
              <a:rPr lang="en-US" altLang="en-US" b="1" dirty="0"/>
              <a:t>|</a:t>
            </a:r>
            <a:r>
              <a:rPr lang="en-US" altLang="en-US" dirty="0"/>
              <a:t>     </a:t>
            </a:r>
            <a:r>
              <a:rPr lang="en-US" dirty="0"/>
              <a:t>{Module-#} - {Slide-#Module}</a:t>
            </a:r>
          </a:p>
        </p:txBody>
      </p:sp>
    </p:spTree>
    <p:custDataLst>
      <p:tags r:id="rId25"/>
    </p:custDataLst>
    <p:extLst>
      <p:ext uri="{BB962C8B-B14F-4D97-AF65-F5344CB8AC3E}">
        <p14:creationId xmlns:p14="http://schemas.microsoft.com/office/powerpoint/2010/main" val="2841782731"/>
      </p:ext>
    </p:extLst>
  </p:cSld>
  <p:clrMap bg1="lt1" tx1="dk1" bg2="lt2" tx2="dk2" accent1="accent1" accent2="accent2" accent3="accent3" accent4="accent4" accent5="accent5" accent6="accent6" hlink="hlink" folHlink="folHlink"/>
  <p:sldLayoutIdLst>
    <p:sldLayoutId id="2147483686" r:id="rId1"/>
    <p:sldLayoutId id="2147483689" r:id="rId2"/>
    <p:sldLayoutId id="2147483706" r:id="rId3"/>
    <p:sldLayoutId id="2147483714" r:id="rId4"/>
    <p:sldLayoutId id="2147483705" r:id="rId5"/>
    <p:sldLayoutId id="2147483690" r:id="rId6"/>
    <p:sldLayoutId id="2147483707" r:id="rId7"/>
    <p:sldLayoutId id="2147483702" r:id="rId8"/>
    <p:sldLayoutId id="2147483717" r:id="rId9"/>
    <p:sldLayoutId id="2147483718" r:id="rId10"/>
    <p:sldLayoutId id="2147483703" r:id="rId11"/>
    <p:sldLayoutId id="2147483704" r:id="rId12"/>
    <p:sldLayoutId id="2147483701" r:id="rId13"/>
    <p:sldLayoutId id="2147483700" r:id="rId14"/>
    <p:sldLayoutId id="2147483715" r:id="rId15"/>
    <p:sldLayoutId id="2147483708" r:id="rId16"/>
    <p:sldLayoutId id="2147483709" r:id="rId17"/>
    <p:sldLayoutId id="2147483710" r:id="rId18"/>
    <p:sldLayoutId id="2147483711" r:id="rId19"/>
    <p:sldLayoutId id="2147483712" r:id="rId20"/>
    <p:sldLayoutId id="2147483716" r:id="rId21"/>
    <p:sldLayoutId id="2147483713" r:id="rId22"/>
    <p:sldLayoutId id="2147483695" r:id="rId23"/>
  </p:sldLayoutIdLst>
  <p:hf hdr="0" ftr="0" dt="0"/>
  <p:txStyles>
    <p:titleStyle>
      <a:lvl1pPr algn="l" defTabSz="914400" rtl="0" eaLnBrk="1" latinLnBrk="0" hangingPunct="1">
        <a:lnSpc>
          <a:spcPct val="90000"/>
        </a:lnSpc>
        <a:spcBef>
          <a:spcPct val="0"/>
        </a:spcBef>
        <a:buNone/>
        <a:defRPr sz="2400" b="0" kern="1200">
          <a:solidFill>
            <a:srgbClr val="003D79"/>
          </a:solidFill>
          <a:latin typeface="+mj-lt"/>
          <a:ea typeface="+mj-ea"/>
          <a:cs typeface="+mj-cs"/>
        </a:defRPr>
      </a:lvl1pPr>
    </p:titleStyle>
    <p:bodyStyle>
      <a:lvl1pPr marL="292100" indent="-292100" algn="l" defTabSz="914400" rtl="0" eaLnBrk="1" latinLnBrk="0" hangingPunct="1">
        <a:lnSpc>
          <a:spcPct val="100000"/>
        </a:lnSpc>
        <a:spcBef>
          <a:spcPts val="600"/>
        </a:spcBef>
        <a:buClrTx/>
        <a:buSzPct val="90000"/>
        <a:buFontTx/>
        <a:buNone/>
        <a:defRPr sz="2000" kern="1200" baseline="0">
          <a:solidFill>
            <a:schemeClr val="tx2"/>
          </a:solidFill>
          <a:latin typeface="+mn-lt"/>
          <a:ea typeface="+mn-ea"/>
          <a:cs typeface="+mn-cs"/>
        </a:defRPr>
      </a:lvl1pPr>
      <a:lvl2pPr marL="569913" indent="-277813" algn="l" defTabSz="914400" rtl="0" eaLnBrk="1" latinLnBrk="0" hangingPunct="1">
        <a:lnSpc>
          <a:spcPct val="100000"/>
        </a:lnSpc>
        <a:spcBef>
          <a:spcPts val="800"/>
        </a:spcBef>
        <a:buClrTx/>
        <a:buSzPct val="100000"/>
        <a:buFont typeface="Arial" panose="020B0604020202020204" pitchFamily="34" charset="0"/>
        <a:buChar char="•"/>
        <a:defRPr sz="2000" kern="1200" baseline="0">
          <a:solidFill>
            <a:schemeClr val="tx2"/>
          </a:solidFill>
          <a:latin typeface="+mn-lt"/>
          <a:ea typeface="+mn-ea"/>
          <a:cs typeface="+mn-cs"/>
        </a:defRPr>
      </a:lvl2pPr>
      <a:lvl3pPr marL="862013" indent="-292100" algn="l" defTabSz="914400" rtl="0" eaLnBrk="1" latinLnBrk="0" hangingPunct="1">
        <a:lnSpc>
          <a:spcPct val="100000"/>
        </a:lnSpc>
        <a:spcBef>
          <a:spcPts val="800"/>
        </a:spcBef>
        <a:buClr>
          <a:schemeClr val="tx2"/>
        </a:buClr>
        <a:buSzPct val="100000"/>
        <a:buFont typeface="Arial" panose="020B0604020202020204" pitchFamily="34" charset="0"/>
        <a:buChar char="–"/>
        <a:defRPr sz="2000" kern="1200" baseline="0">
          <a:solidFill>
            <a:schemeClr val="tx2"/>
          </a:solidFill>
          <a:latin typeface="+mn-lt"/>
          <a:ea typeface="+mn-ea"/>
          <a:cs typeface="+mn-cs"/>
        </a:defRPr>
      </a:lvl3pPr>
      <a:lvl4pPr marL="1139825" indent="-277813" algn="l" defTabSz="914400" rtl="0" eaLnBrk="1" latinLnBrk="0" hangingPunct="1">
        <a:lnSpc>
          <a:spcPct val="100000"/>
        </a:lnSpc>
        <a:spcBef>
          <a:spcPts val="800"/>
        </a:spcBef>
        <a:buClr>
          <a:schemeClr val="tx2"/>
        </a:buClr>
        <a:buSzPct val="100000"/>
        <a:buFont typeface="Arial" panose="020B0604020202020204" pitchFamily="34" charset="0"/>
        <a:buChar char="•"/>
        <a:defRPr sz="2000" kern="1200">
          <a:solidFill>
            <a:schemeClr val="tx2"/>
          </a:solidFill>
          <a:latin typeface="+mn-lt"/>
          <a:ea typeface="+mn-ea"/>
          <a:cs typeface="+mn-cs"/>
        </a:defRPr>
      </a:lvl4pPr>
      <a:lvl5pPr marL="1431925" indent="-292100" algn="l" defTabSz="857250" rtl="0" eaLnBrk="1" latinLnBrk="0" hangingPunct="1">
        <a:lnSpc>
          <a:spcPct val="100000"/>
        </a:lnSpc>
        <a:spcBef>
          <a:spcPts val="800"/>
        </a:spcBef>
        <a:buClr>
          <a:schemeClr val="tx2"/>
        </a:buClr>
        <a:buSzPct val="100000"/>
        <a:buFont typeface="Arial" panose="020B0604020202020204" pitchFamily="34" charset="0"/>
        <a:buChar char="–"/>
        <a:defRPr sz="2000" kern="1200">
          <a:solidFill>
            <a:schemeClr val="tx2"/>
          </a:solidFill>
          <a:latin typeface="+mn-lt"/>
          <a:ea typeface="+mn-ea"/>
          <a:cs typeface="+mn-cs"/>
        </a:defRPr>
      </a:lvl5pPr>
      <a:lvl6pPr marL="901700" indent="0" algn="l" defTabSz="914400" rtl="0" eaLnBrk="1" latinLnBrk="0" hangingPunct="1">
        <a:lnSpc>
          <a:spcPct val="90000"/>
        </a:lnSpc>
        <a:spcBef>
          <a:spcPts val="600"/>
        </a:spcBef>
        <a:buClr>
          <a:schemeClr val="tx2"/>
        </a:buClr>
        <a:buSzPct val="90000"/>
        <a:buFont typeface="Arial" panose="020B0604020202020204" pitchFamily="34" charset="0"/>
        <a:buNone/>
        <a:defRPr sz="1400" kern="1200">
          <a:solidFill>
            <a:schemeClr val="tx2"/>
          </a:solidFill>
          <a:latin typeface="+mn-lt"/>
          <a:ea typeface="+mn-ea"/>
          <a:cs typeface="+mn-cs"/>
        </a:defRPr>
      </a:lvl6pPr>
      <a:lvl7pPr marL="1709738" indent="-277813" algn="l" defTabSz="914400" rtl="0" eaLnBrk="1" latinLnBrk="0" hangingPunct="1">
        <a:lnSpc>
          <a:spcPct val="100000"/>
        </a:lnSpc>
        <a:spcBef>
          <a:spcPts val="800"/>
        </a:spcBef>
        <a:buClrTx/>
        <a:buSzPct val="100000"/>
        <a:buFont typeface="Arial" panose="020B0604020202020204" pitchFamily="34" charset="0"/>
        <a:buChar char="•"/>
        <a:defRPr sz="2000" kern="1200">
          <a:solidFill>
            <a:schemeClr val="tx2"/>
          </a:solidFill>
          <a:latin typeface="+mn-lt"/>
          <a:ea typeface="+mn-ea"/>
          <a:cs typeface="+mn-cs"/>
        </a:defRPr>
      </a:lvl7pPr>
      <a:lvl8pPr marL="1874520" indent="-182880" algn="l" defTabSz="914400" rtl="0" eaLnBrk="1" latinLnBrk="0" hangingPunct="1">
        <a:lnSpc>
          <a:spcPct val="90000"/>
        </a:lnSpc>
        <a:spcBef>
          <a:spcPts val="600"/>
        </a:spcBef>
        <a:buClrTx/>
        <a:buSzPct val="90000"/>
        <a:buFont typeface="Calibri" panose="020F0502020204030204" pitchFamily="34" charset="0"/>
        <a:buChar char="–"/>
        <a:defRPr sz="1400" kern="1200">
          <a:solidFill>
            <a:schemeClr val="tx2"/>
          </a:solidFill>
          <a:latin typeface="+mn-lt"/>
          <a:ea typeface="+mn-ea"/>
          <a:cs typeface="+mn-cs"/>
        </a:defRPr>
      </a:lvl8pPr>
      <a:lvl9pPr marL="2103120" indent="-182880" algn="l" defTabSz="914400" rtl="0" eaLnBrk="1" latinLnBrk="0" hangingPunct="1">
        <a:lnSpc>
          <a:spcPct val="90000"/>
        </a:lnSpc>
        <a:spcBef>
          <a:spcPts val="600"/>
        </a:spcBef>
        <a:buClrTx/>
        <a:buSzPct val="90000"/>
        <a:buFont typeface="Arial" panose="020B0604020202020204" pitchFamily="34" charset="0"/>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20" userDrawn="1">
          <p15:clr>
            <a:srgbClr val="F26B43"/>
          </p15:clr>
        </p15:guide>
        <p15:guide id="2" orient="horz" pos="576" userDrawn="1">
          <p15:clr>
            <a:srgbClr val="F26B43"/>
          </p15:clr>
        </p15:guide>
        <p15:guide id="3" pos="3840" userDrawn="1">
          <p15:clr>
            <a:srgbClr val="F26B43"/>
          </p15:clr>
        </p15:guide>
        <p15:guide id="4" pos="384" userDrawn="1">
          <p15:clr>
            <a:srgbClr val="F26B43"/>
          </p15:clr>
        </p15:guide>
        <p15:guide id="5" pos="7296" userDrawn="1">
          <p15:clr>
            <a:srgbClr val="F26B43"/>
          </p15:clr>
        </p15:guide>
        <p15:guide id="6"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36.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tags" Target="../tags/tag3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tags" Target="../tags/tag38.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ags" Target="../tags/tag3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40.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tags" Target="../tags/tag4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tags" Target="../tags/tag4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tags" Target="../tags/tag43.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4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tags" Target="../tags/tag45.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28.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8.xml"/><Relationship Id="rId1" Type="http://schemas.openxmlformats.org/officeDocument/2006/relationships/tags" Target="../tags/tag46.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tags" Target="../tags/tag47.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tags" Target="../tags/tag48.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tags" Target="../tags/tag49.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tags" Target="../tags/tag50.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tags" Target="../tags/tag51.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xml"/><Relationship Id="rId1" Type="http://schemas.openxmlformats.org/officeDocument/2006/relationships/tags" Target="../tags/tag52.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53.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3.xml"/><Relationship Id="rId1" Type="http://schemas.openxmlformats.org/officeDocument/2006/relationships/tags" Target="../tags/tag54.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ags" Target="../tags/tag55.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29.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3.xml"/><Relationship Id="rId1" Type="http://schemas.openxmlformats.org/officeDocument/2006/relationships/tags" Target="../tags/tag56.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6.xml"/><Relationship Id="rId1" Type="http://schemas.openxmlformats.org/officeDocument/2006/relationships/tags" Target="../tags/tag57.xml"/><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5.xml"/><Relationship Id="rId1" Type="http://schemas.openxmlformats.org/officeDocument/2006/relationships/tags" Target="../tags/tag58.xm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3.xml"/><Relationship Id="rId1" Type="http://schemas.openxmlformats.org/officeDocument/2006/relationships/tags" Target="../tags/tag59.xml"/><Relationship Id="rId4" Type="http://schemas.openxmlformats.org/officeDocument/2006/relationships/image" Target="../media/image20.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5.xml"/><Relationship Id="rId1" Type="http://schemas.openxmlformats.org/officeDocument/2006/relationships/tags" Target="../tags/tag60.xml"/><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8.xml"/><Relationship Id="rId1" Type="http://schemas.openxmlformats.org/officeDocument/2006/relationships/tags" Target="../tags/tag61.xml"/><Relationship Id="rId4" Type="http://schemas.openxmlformats.org/officeDocument/2006/relationships/image" Target="../media/image22.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3.xml"/><Relationship Id="rId1" Type="http://schemas.openxmlformats.org/officeDocument/2006/relationships/tags" Target="../tags/tag62.xml"/><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5.xml"/><Relationship Id="rId1" Type="http://schemas.openxmlformats.org/officeDocument/2006/relationships/tags" Target="../tags/tag63.xml"/><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3.xml"/><Relationship Id="rId1" Type="http://schemas.openxmlformats.org/officeDocument/2006/relationships/tags" Target="../tags/tag64.xml"/><Relationship Id="rId4" Type="http://schemas.openxmlformats.org/officeDocument/2006/relationships/image" Target="../media/image25.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5.xml"/><Relationship Id="rId1" Type="http://schemas.openxmlformats.org/officeDocument/2006/relationships/tags" Target="../tags/tag65.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30.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1.xml"/><Relationship Id="rId1" Type="http://schemas.openxmlformats.org/officeDocument/2006/relationships/tags" Target="../tags/tag66.xml"/><Relationship Id="rId4" Type="http://schemas.openxmlformats.org/officeDocument/2006/relationships/image" Target="../media/image26.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5.xml"/><Relationship Id="rId1" Type="http://schemas.openxmlformats.org/officeDocument/2006/relationships/tags" Target="../tags/tag67.xml"/><Relationship Id="rId4" Type="http://schemas.openxmlformats.org/officeDocument/2006/relationships/image" Target="../media/image27.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5.xml"/><Relationship Id="rId1" Type="http://schemas.openxmlformats.org/officeDocument/2006/relationships/tags" Target="../tags/tag68.xml"/><Relationship Id="rId4" Type="http://schemas.openxmlformats.org/officeDocument/2006/relationships/image" Target="../media/image28.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5.xml"/><Relationship Id="rId1" Type="http://schemas.openxmlformats.org/officeDocument/2006/relationships/tags" Target="../tags/tag69.xml"/><Relationship Id="rId4" Type="http://schemas.openxmlformats.org/officeDocument/2006/relationships/image" Target="../media/image29.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5.xml"/><Relationship Id="rId1" Type="http://schemas.openxmlformats.org/officeDocument/2006/relationships/tags" Target="../tags/tag70.xml"/><Relationship Id="rId4" Type="http://schemas.openxmlformats.org/officeDocument/2006/relationships/image" Target="../media/image30.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71.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5.xml"/><Relationship Id="rId1" Type="http://schemas.openxmlformats.org/officeDocument/2006/relationships/tags" Target="../tags/tag72.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8.xml"/><Relationship Id="rId1" Type="http://schemas.openxmlformats.org/officeDocument/2006/relationships/tags" Target="../tags/tag73.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3.xml"/><Relationship Id="rId1" Type="http://schemas.openxmlformats.org/officeDocument/2006/relationships/tags" Target="../tags/tag74.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tags" Target="../tags/tag75.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31.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3.xml"/><Relationship Id="rId1" Type="http://schemas.openxmlformats.org/officeDocument/2006/relationships/tags" Target="../tags/tag76.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5.xml"/><Relationship Id="rId1" Type="http://schemas.openxmlformats.org/officeDocument/2006/relationships/tags" Target="../tags/tag77.xml"/><Relationship Id="rId4" Type="http://schemas.openxmlformats.org/officeDocument/2006/relationships/image" Target="../media/image31.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5.xml"/><Relationship Id="rId1" Type="http://schemas.openxmlformats.org/officeDocument/2006/relationships/tags" Target="../tags/tag78.xml"/><Relationship Id="rId4" Type="http://schemas.openxmlformats.org/officeDocument/2006/relationships/image" Target="../media/image32.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21.xml"/><Relationship Id="rId1" Type="http://schemas.openxmlformats.org/officeDocument/2006/relationships/tags" Target="../tags/tag79.xml"/><Relationship Id="rId4" Type="http://schemas.openxmlformats.org/officeDocument/2006/relationships/image" Target="../media/image33.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5.xml"/><Relationship Id="rId1" Type="http://schemas.openxmlformats.org/officeDocument/2006/relationships/tags" Target="../tags/tag80.xml"/><Relationship Id="rId4" Type="http://schemas.openxmlformats.org/officeDocument/2006/relationships/image" Target="../media/image34.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5.xml"/><Relationship Id="rId1" Type="http://schemas.openxmlformats.org/officeDocument/2006/relationships/tags" Target="../tags/tag81.xml"/><Relationship Id="rId4" Type="http://schemas.openxmlformats.org/officeDocument/2006/relationships/image" Target="../media/image35.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5.xml"/><Relationship Id="rId1" Type="http://schemas.openxmlformats.org/officeDocument/2006/relationships/tags" Target="../tags/tag82.xml"/><Relationship Id="rId4" Type="http://schemas.openxmlformats.org/officeDocument/2006/relationships/image" Target="../media/image36.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3.xml"/><Relationship Id="rId1" Type="http://schemas.openxmlformats.org/officeDocument/2006/relationships/tags" Target="../tags/tag83.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3.xml"/><Relationship Id="rId1" Type="http://schemas.openxmlformats.org/officeDocument/2006/relationships/tags" Target="../tags/tag84.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3.xml"/><Relationship Id="rId1" Type="http://schemas.openxmlformats.org/officeDocument/2006/relationships/tags" Target="../tags/tag8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32.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3.xml"/><Relationship Id="rId1" Type="http://schemas.openxmlformats.org/officeDocument/2006/relationships/tags" Target="../tags/tag86.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3.xml"/><Relationship Id="rId1" Type="http://schemas.openxmlformats.org/officeDocument/2006/relationships/tags" Target="../tags/tag87.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2.xml"/><Relationship Id="rId1" Type="http://schemas.openxmlformats.org/officeDocument/2006/relationships/tags" Target="../tags/tag88.xml"/><Relationship Id="rId4" Type="http://schemas.openxmlformats.org/officeDocument/2006/relationships/image" Target="../media/image3.png"/></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3.xml"/><Relationship Id="rId1" Type="http://schemas.openxmlformats.org/officeDocument/2006/relationships/tags" Target="../tags/tag89.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21.xml"/><Relationship Id="rId1" Type="http://schemas.openxmlformats.org/officeDocument/2006/relationships/tags" Target="../tags/tag90.xml"/><Relationship Id="rId4" Type="http://schemas.openxmlformats.org/officeDocument/2006/relationships/image" Target="../media/image37.png"/></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13.xml"/><Relationship Id="rId1" Type="http://schemas.openxmlformats.org/officeDocument/2006/relationships/tags" Target="../tags/tag91.xml"/><Relationship Id="rId4" Type="http://schemas.openxmlformats.org/officeDocument/2006/relationships/image" Target="../media/image38.pn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13.xml"/><Relationship Id="rId1" Type="http://schemas.openxmlformats.org/officeDocument/2006/relationships/tags" Target="../tags/tag92.xml"/><Relationship Id="rId4" Type="http://schemas.openxmlformats.org/officeDocument/2006/relationships/image" Target="../media/image39.pn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5.xml"/><Relationship Id="rId1" Type="http://schemas.openxmlformats.org/officeDocument/2006/relationships/tags" Target="../tags/tag93.xml"/><Relationship Id="rId4" Type="http://schemas.openxmlformats.org/officeDocument/2006/relationships/image" Target="../media/image40.png"/></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5.xml"/><Relationship Id="rId1" Type="http://schemas.openxmlformats.org/officeDocument/2006/relationships/tags" Target="../tags/tag94.xml"/><Relationship Id="rId4" Type="http://schemas.openxmlformats.org/officeDocument/2006/relationships/image" Target="../media/image41.png"/></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9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tags" Target="../tags/tag33.xml"/><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5.xml"/><Relationship Id="rId1" Type="http://schemas.openxmlformats.org/officeDocument/2006/relationships/tags" Target="../tags/tag96.xml"/><Relationship Id="rId4" Type="http://schemas.openxmlformats.org/officeDocument/2006/relationships/image" Target="../media/image42.png"/></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5.xml"/><Relationship Id="rId1" Type="http://schemas.openxmlformats.org/officeDocument/2006/relationships/tags" Target="../tags/tag97.xml"/><Relationship Id="rId4" Type="http://schemas.openxmlformats.org/officeDocument/2006/relationships/image" Target="../media/image43.png"/></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5.xml"/><Relationship Id="rId1" Type="http://schemas.openxmlformats.org/officeDocument/2006/relationships/tags" Target="../tags/tag98.xml"/><Relationship Id="rId4" Type="http://schemas.openxmlformats.org/officeDocument/2006/relationships/image" Target="../media/image44.png"/></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5.xml"/><Relationship Id="rId1" Type="http://schemas.openxmlformats.org/officeDocument/2006/relationships/tags" Target="../tags/tag99.xml"/><Relationship Id="rId4" Type="http://schemas.openxmlformats.org/officeDocument/2006/relationships/image" Target="../media/image45.png"/></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5.xml"/><Relationship Id="rId1" Type="http://schemas.openxmlformats.org/officeDocument/2006/relationships/tags" Target="../tags/tag100.xml"/><Relationship Id="rId4" Type="http://schemas.openxmlformats.org/officeDocument/2006/relationships/image" Target="../media/image46.png"/></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3.xml"/><Relationship Id="rId1" Type="http://schemas.openxmlformats.org/officeDocument/2006/relationships/tags" Target="../tags/tag101.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3.xml"/><Relationship Id="rId1" Type="http://schemas.openxmlformats.org/officeDocument/2006/relationships/tags" Target="../tags/tag102.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103.xml"/></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21.xml"/><Relationship Id="rId1" Type="http://schemas.openxmlformats.org/officeDocument/2006/relationships/tags" Target="../tags/tag104.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3.xml"/><Relationship Id="rId1" Type="http://schemas.openxmlformats.org/officeDocument/2006/relationships/tags" Target="../tags/tag105.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tags" Target="../tags/tag3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35.xml"/></Relationships>
</file>

<file path=ppt/slides/slide1.xml><?xml version="1.0" encoding="utf-8"?>
<p:sld xmlns:a="http://schemas.openxmlformats.org/drawingml/2006/main" xmlns:r="http://schemas.openxmlformats.org/officeDocument/2006/relationships" xmlns:p="http://schemas.openxmlformats.org/presentationml/2006/main">
  <p:cSld name="TitleSlid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2951C415-1758-4709-B881-2226BDD77675}"/>
              </a:ext>
            </a:extLst>
          </p:cNvPr>
          <p:cNvSpPr>
            <a:spLocks noGrp="1"/>
          </p:cNvSpPr>
          <p:nvPr>
            <p:ph type="title"/>
          </p:nvPr>
        </p:nvSpPr>
        <p:spPr>
          <a:xfrm>
            <a:off x="4880914" y="2215803"/>
            <a:ext cx="6402467" cy="1234440"/>
          </a:xfrm>
        </p:spPr>
        <p:txBody>
          <a:bodyPr wrap="square" anchor="b" anchorCtr="0"/>
          <a:lstStyle>
            <a:lvl1pPr algn="r">
              <a:defRPr sz="3200" b="0" cap="none" baseline="0"/>
            </a:lvl1pPr>
          </a:lstStyle>
          <a:p>
            <a:r>
              <a:t>Module 8: Resource Management and Monitoring</a:t>
            </a:r>
          </a:p>
        </p:txBody>
      </p:sp>
      <p:grpSp>
        <p:nvGrpSpPr>
          <p:cNvPr id="19" name="Group 18">
            <a:extLst>
              <a:ext uri="{FF2B5EF4-FFF2-40B4-BE49-F238E27FC236}">
                <a16:creationId xmlns:a16="http://schemas.microsoft.com/office/drawing/2014/main" id="{F662A218-7EC5-4C26-90F9-4C8166F3EF66}"/>
              </a:ext>
            </a:extLst>
          </p:cNvPr>
          <p:cNvGrpSpPr/>
          <p:nvPr userDrawn="1"/>
        </p:nvGrpSpPr>
        <p:grpSpPr>
          <a:xfrm>
            <a:off x="608171" y="6447600"/>
            <a:ext cx="1424756" cy="224518"/>
            <a:chOff x="863272" y="6563918"/>
            <a:chExt cx="861082" cy="135727"/>
          </a:xfrm>
          <a:solidFill>
            <a:schemeClr val="bg1"/>
          </a:solidFill>
        </p:grpSpPr>
        <p:sp>
          <p:nvSpPr>
            <p:cNvPr id="20" name="Freeform 6">
              <a:extLst>
                <a:ext uri="{FF2B5EF4-FFF2-40B4-BE49-F238E27FC236}">
                  <a16:creationId xmlns:a16="http://schemas.microsoft.com/office/drawing/2014/main" id="{D2B61455-20AC-4408-9D87-B04FFD7905DC}"/>
                </a:ext>
              </a:extLst>
            </p:cNvPr>
            <p:cNvSpPr>
              <a:spLocks/>
            </p:cNvSpPr>
            <p:nvPr userDrawn="1"/>
          </p:nvSpPr>
          <p:spPr bwMode="auto">
            <a:xfrm>
              <a:off x="1195963" y="6569284"/>
              <a:ext cx="181812" cy="128783"/>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1" name="Freeform 7">
              <a:extLst>
                <a:ext uri="{FF2B5EF4-FFF2-40B4-BE49-F238E27FC236}">
                  <a16:creationId xmlns:a16="http://schemas.microsoft.com/office/drawing/2014/main" id="{C8CD4FF6-3DC6-4615-AB39-3DF7C9ED209E}"/>
                </a:ext>
              </a:extLst>
            </p:cNvPr>
            <p:cNvSpPr>
              <a:spLocks/>
            </p:cNvSpPr>
            <p:nvPr userDrawn="1"/>
          </p:nvSpPr>
          <p:spPr bwMode="auto">
            <a:xfrm>
              <a:off x="1509084" y="6569284"/>
              <a:ext cx="70389" cy="128783"/>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2" name="Freeform 8">
              <a:extLst>
                <a:ext uri="{FF2B5EF4-FFF2-40B4-BE49-F238E27FC236}">
                  <a16:creationId xmlns:a16="http://schemas.microsoft.com/office/drawing/2014/main" id="{93ED9EF2-B0A3-4080-80FF-D8D0974E9498}"/>
                </a:ext>
              </a:extLst>
            </p:cNvPr>
            <p:cNvSpPr>
              <a:spLocks noEditPoints="1"/>
            </p:cNvSpPr>
            <p:nvPr userDrawn="1"/>
          </p:nvSpPr>
          <p:spPr bwMode="auto">
            <a:xfrm>
              <a:off x="1577894" y="6569284"/>
              <a:ext cx="115211" cy="130361"/>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3" name="Freeform 9">
              <a:extLst>
                <a:ext uri="{FF2B5EF4-FFF2-40B4-BE49-F238E27FC236}">
                  <a16:creationId xmlns:a16="http://schemas.microsoft.com/office/drawing/2014/main" id="{2AB7AA43-11EE-4E56-A876-EA235A60D5FC}"/>
                </a:ext>
              </a:extLst>
            </p:cNvPr>
            <p:cNvSpPr>
              <a:spLocks noEditPoints="1"/>
            </p:cNvSpPr>
            <p:nvPr userDrawn="1"/>
          </p:nvSpPr>
          <p:spPr bwMode="auto">
            <a:xfrm>
              <a:off x="1377775" y="6569284"/>
              <a:ext cx="108898" cy="130361"/>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4" name="Freeform 10">
              <a:extLst>
                <a:ext uri="{FF2B5EF4-FFF2-40B4-BE49-F238E27FC236}">
                  <a16:creationId xmlns:a16="http://schemas.microsoft.com/office/drawing/2014/main" id="{18C906CE-6B18-4A24-B6F3-37C2D07E9914}"/>
                </a:ext>
              </a:extLst>
            </p:cNvPr>
            <p:cNvSpPr>
              <a:spLocks/>
            </p:cNvSpPr>
            <p:nvPr userDrawn="1"/>
          </p:nvSpPr>
          <p:spPr bwMode="auto">
            <a:xfrm>
              <a:off x="863272" y="6563918"/>
              <a:ext cx="325115" cy="135727"/>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5" name="Freeform 11">
              <a:extLst>
                <a:ext uri="{FF2B5EF4-FFF2-40B4-BE49-F238E27FC236}">
                  <a16:creationId xmlns:a16="http://schemas.microsoft.com/office/drawing/2014/main" id="{43859B0A-3053-4B1E-BBEF-AD11EABDF4CF}"/>
                </a:ext>
              </a:extLst>
            </p:cNvPr>
            <p:cNvSpPr>
              <a:spLocks noEditPoints="1"/>
            </p:cNvSpPr>
            <p:nvPr userDrawn="1"/>
          </p:nvSpPr>
          <p:spPr bwMode="auto">
            <a:xfrm>
              <a:off x="1694683" y="6569284"/>
              <a:ext cx="29671" cy="31249"/>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6" name="Freeform 12">
              <a:extLst>
                <a:ext uri="{FF2B5EF4-FFF2-40B4-BE49-F238E27FC236}">
                  <a16:creationId xmlns:a16="http://schemas.microsoft.com/office/drawing/2014/main" id="{480957FB-BCF1-411D-91E8-D3CB10A9BBF6}"/>
                </a:ext>
              </a:extLst>
            </p:cNvPr>
            <p:cNvSpPr>
              <a:spLocks noEditPoints="1"/>
            </p:cNvSpPr>
            <p:nvPr userDrawn="1"/>
          </p:nvSpPr>
          <p:spPr bwMode="auto">
            <a:xfrm>
              <a:off x="1703521" y="6576859"/>
              <a:ext cx="12626" cy="15151"/>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gr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000|443"/>
          <p:cNvPicPr>
            <a:picLocks noGrp="1" noChangeAspect="1"/>
          </p:cNvPicPr>
          <p:nvPr>
            <p:ph sz="half" idx="12"/>
          </p:nvPr>
        </p:nvPicPr>
        <p:blipFill>
          <a:blip r:embed="rId4"/>
          <a:stretch>
            <a:fillRect/>
          </a:stretch>
        </p:blipFill>
        <p:spPr>
          <a:xfrm>
            <a:off x="891242" y="1583697"/>
            <a:ext cx="10409516" cy="4628191"/>
          </a:xfrm>
          <a:prstGeom prst="rect">
            <a:avLst/>
          </a:prstGeom>
        </p:spPr>
      </p:pic>
      <p:sp>
        <p:nvSpPr>
          <p:cNvPr id="2" name="Title 1"/>
          <p:cNvSpPr>
            <a:spLocks noGrp="1"/>
          </p:cNvSpPr>
          <p:nvPr>
            <p:ph type="title"/>
          </p:nvPr>
        </p:nvSpPr>
        <p:spPr>
          <a:xfrm>
            <a:off x="609600" y="330200"/>
            <a:ext cx="10972800" cy="355600"/>
          </a:xfrm>
        </p:spPr>
        <p:txBody>
          <a:bodyPr/>
          <a:lstStyle/>
          <a:p>
            <a:r>
              <a:t>Configuring Multicore VMs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can build VMs with multiple virtual CPUs (vCPUs). The number of vCPUs that you configure for a single VM depends on the physical architecture of the ESXi host.</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8 - 10</a:t>
            </a:r>
            <a:endParaRPr lang="en-US" dirty="0"/>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About Hyperthreading</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With hyperthreading, a core can execute two threads or sets of instructions at the same time.</a:t>
            </a:r>
          </a:p>
          <a:p>
            <a:pPr>
              <a:buFont typeface="Arial" pitchFamily="34" charset="0"/>
              <a:buChar char="•"/>
            </a:pPr>
            <a:r>
              <a:t>Hyperthreading provides more scheduler throughput.</a:t>
            </a:r>
          </a:p>
          <a:p>
            <a:pPr>
              <a:buFont typeface="Arial" pitchFamily="34" charset="0"/>
              <a:buChar char="•"/>
            </a:pPr>
            <a:r>
              <a:t>Hyperthreading is enabled by default.</a:t>
            </a:r>
          </a:p>
          <a:p>
            <a:pPr marL="0" lvl="0" indent="0">
              <a:spcBef>
                <a:spcPts val="0"/>
              </a:spcBef>
              <a:spcAft>
                <a:spcPts val="0"/>
              </a:spcAft>
              <a:buNone/>
            </a:pPr>
            <a:r>
              <a:rPr lang="en-US" sz="2000" dirty="0">
                <a:solidFill>
                  <a:schemeClr val="tx2"/>
                </a:solidFill>
                <a:cs typeface="Calibri" pitchFamily="34" charset="0"/>
              </a:rPr>
              <a:t>To enable hyperthreading:</a:t>
            </a:r>
          </a:p>
          <a:p>
            <a:pPr>
              <a:buFont typeface="Arial" pitchFamily="34" charset="0"/>
              <a:buChar char="•"/>
            </a:pPr>
            <a:r>
              <a:t>Verify that the host system supports hyperthreading.</a:t>
            </a:r>
          </a:p>
          <a:p>
            <a:pPr>
              <a:buFont typeface="Arial" pitchFamily="34" charset="0"/>
              <a:buChar char="•"/>
            </a:pPr>
            <a:r>
              <a:t>Enable hyperthreading in the system BIOS.</a:t>
            </a:r>
          </a:p>
          <a:p>
            <a:pPr>
              <a:buFont typeface="Arial" pitchFamily="34" charset="0"/>
              <a:buChar char="•"/>
            </a:pPr>
            <a:r>
              <a:t>Ensure that hyperthreading for the ESXi host is turned on.</a:t>
            </a:r>
          </a:p>
        </p:txBody>
      </p:sp>
      <p:pic>
        <p:nvPicPr>
          <p:cNvPr id="4" name="Content Placeholder 3|800|851"/>
          <p:cNvPicPr>
            <a:picLocks noGrp="1" noChangeAspect="1"/>
          </p:cNvPicPr>
          <p:nvPr>
            <p:ph sz="half" idx="2"/>
          </p:nvPr>
        </p:nvPicPr>
        <p:blipFill>
          <a:blip r:embed="rId4"/>
          <a:stretch>
            <a:fillRect/>
          </a:stretch>
        </p:blipFill>
        <p:spPr>
          <a:xfrm>
            <a:off x="6301145" y="914400"/>
            <a:ext cx="5134501" cy="546735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8 - 11</a:t>
            </a:r>
            <a:endParaRPr lang="en-US" dirty="0"/>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CPU Load Balancing</a:t>
            </a:r>
          </a:p>
        </p:txBody>
      </p:sp>
      <p:pic>
        <p:nvPicPr>
          <p:cNvPr id="3" name="Content Placeholder 2|161|150"/>
          <p:cNvPicPr>
            <a:picLocks noGrp="1" noChangeAspect="1"/>
          </p:cNvPicPr>
          <p:nvPr>
            <p:ph sz="half" idx="1"/>
          </p:nvPr>
        </p:nvPicPr>
        <p:blipFill>
          <a:blip r:embed="rId4"/>
          <a:stretch>
            <a:fillRect/>
          </a:stretch>
        </p:blipFill>
        <p:spPr>
          <a:xfrm>
            <a:off x="5001370" y="914400"/>
            <a:ext cx="5860902"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The VMkernel balances processor time to guarantee that the load is spread smoothly across processor cores in the system.</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8 - 12</a:t>
            </a:r>
            <a:endParaRPr lang="en-US" dirty="0"/>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CPU and memory concepts in relation to a virtualized environment</a:t>
            </a:r>
          </a:p>
          <a:p>
            <a:pPr>
              <a:buFont typeface="Arial" pitchFamily="34" charset="0"/>
              <a:buChar char="•"/>
            </a:pPr>
            <a:r>
              <a:t>Recognize techniques for addressing memory resource overcommitment</a:t>
            </a:r>
          </a:p>
          <a:p>
            <a:pPr>
              <a:buFont typeface="Arial" pitchFamily="34" charset="0"/>
              <a:buChar char="•"/>
            </a:pPr>
            <a:r>
              <a:t>Identify additional technologies that improve memory usage</a:t>
            </a:r>
          </a:p>
          <a:p>
            <a:pPr>
              <a:buFont typeface="Arial" pitchFamily="34" charset="0"/>
              <a:buChar char="•"/>
            </a:pPr>
            <a:r>
              <a:t>Describe how VMware Virtual SMP works</a:t>
            </a:r>
          </a:p>
          <a:p>
            <a:pPr>
              <a:buFont typeface="Arial" pitchFamily="34" charset="0"/>
              <a:buChar char="•"/>
            </a:pPr>
            <a:r>
              <a:t>Explain how the VMkernel uses hyperthreading</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8 - 13</a:t>
            </a:r>
            <a:endParaRPr lang="en-US" dirty="0"/>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2: Resource Controls</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1687"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Assign share values for CPU and memory resources</a:t>
            </a:r>
          </a:p>
          <a:p>
            <a:pPr>
              <a:buFont typeface="Arial" pitchFamily="34" charset="0"/>
              <a:buChar char="•"/>
            </a:pPr>
            <a:r>
              <a:t>Describe how virtual machines compete for resources</a:t>
            </a:r>
          </a:p>
          <a:p>
            <a:pPr>
              <a:buFont typeface="Arial" pitchFamily="34" charset="0"/>
              <a:buChar char="•"/>
            </a:pPr>
            <a:r>
              <a:t>Define CPU and memory reservations and limits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8 - 15</a:t>
            </a:r>
            <a:endParaRPr lang="en-US" dirty="0"/>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Reservations, Limits, and Shares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Beyond the CPU and memory configured for a VM, you can apply resource allocation settings to a VM to control the amount of resources granted:</a:t>
            </a:r>
          </a:p>
          <a:p>
            <a:pPr>
              <a:buFont typeface="Arial" pitchFamily="34" charset="0"/>
              <a:buChar char="•"/>
            </a:pPr>
            <a:r>
              <a:t>A reservation specifies the guaranteed minimum allocation for a VM.</a:t>
            </a:r>
          </a:p>
          <a:p>
            <a:pPr>
              <a:buFont typeface="Arial" pitchFamily="34" charset="0"/>
              <a:buChar char="•"/>
            </a:pPr>
            <a:r>
              <a:t>A limit specifies an upper bound for CPU or memory that can be allocated to a VM.</a:t>
            </a:r>
          </a:p>
          <a:p>
            <a:pPr>
              <a:buFont typeface="Arial" pitchFamily="34" charset="0"/>
              <a:buChar char="•"/>
            </a:pPr>
            <a:r>
              <a:t>A share is a value that specifies the relative priority or importance of a VM's access to a given resource.</a:t>
            </a:r>
          </a:p>
        </p:txBody>
      </p:sp>
      <p:pic>
        <p:nvPicPr>
          <p:cNvPr id="4" name="Content Placeholder 3|600|369"/>
          <p:cNvPicPr>
            <a:picLocks noGrp="1" noChangeAspect="1"/>
          </p:cNvPicPr>
          <p:nvPr>
            <p:ph sz="half" idx="2"/>
          </p:nvPr>
        </p:nvPicPr>
        <p:blipFill>
          <a:blip r:embed="rId4"/>
          <a:stretch>
            <a:fillRect/>
          </a:stretch>
        </p:blipFill>
        <p:spPr>
          <a:xfrm>
            <a:off x="6168396" y="914400"/>
            <a:ext cx="5400000" cy="3320915"/>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8 - 16</a:t>
            </a:r>
            <a:endParaRPr lang="en-US" dirty="0"/>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Resource Allocation Reservations: RAM</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RAM reservations:</a:t>
            </a:r>
          </a:p>
          <a:p>
            <a:pPr>
              <a:buFont typeface="Arial" pitchFamily="34" charset="0"/>
              <a:buChar char="•"/>
            </a:pPr>
            <a:r>
              <a:t>Memory reserved to a VM is guaranteed never to swap or balloon.</a:t>
            </a:r>
          </a:p>
          <a:p>
            <a:pPr>
              <a:buFont typeface="Arial" pitchFamily="34" charset="0"/>
              <a:buChar char="•"/>
            </a:pPr>
            <a:r>
              <a:t>If an ESXi host does not have enough unreserved RAM to support a VM with a reservation, the VM does not power on.</a:t>
            </a:r>
          </a:p>
          <a:p>
            <a:pPr>
              <a:buFont typeface="Arial" pitchFamily="34" charset="0"/>
              <a:buChar char="•"/>
            </a:pPr>
            <a:r>
              <a:t>Reservations are measured in MB, GB, or TB.</a:t>
            </a:r>
          </a:p>
          <a:p>
            <a:pPr>
              <a:buFont typeface="Arial" pitchFamily="34" charset="0"/>
              <a:buChar char="•"/>
            </a:pPr>
            <a:r>
              <a:t>The default is 0 MB.</a:t>
            </a:r>
          </a:p>
          <a:p>
            <a:pPr>
              <a:buFont typeface="Arial" pitchFamily="34" charset="0"/>
              <a:buChar char="•"/>
            </a:pPr>
            <a:r>
              <a:t>Adding a vSphere DirectPath I/O device to a VM sets memory reservation to the memory size of the VM.</a:t>
            </a:r>
          </a:p>
        </p:txBody>
      </p:sp>
      <p:pic>
        <p:nvPicPr>
          <p:cNvPr id="4" name="Content Placeholder 3|1454|1129"/>
          <p:cNvPicPr>
            <a:picLocks noGrp="1" noChangeAspect="1"/>
          </p:cNvPicPr>
          <p:nvPr>
            <p:ph sz="half" idx="2"/>
          </p:nvPr>
        </p:nvPicPr>
        <p:blipFill>
          <a:blip r:embed="rId4"/>
          <a:stretch>
            <a:fillRect/>
          </a:stretch>
        </p:blipFill>
        <p:spPr>
          <a:xfrm>
            <a:off x="6168396" y="914400"/>
            <a:ext cx="5400000" cy="4192984"/>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8 - 17</a:t>
            </a:r>
            <a:endParaRPr lang="en-US" dirty="0"/>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Resource Allocation Reservations: CPU</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CPU reservations:</a:t>
            </a:r>
          </a:p>
          <a:p>
            <a:pPr>
              <a:buFont typeface="Arial" pitchFamily="34" charset="0"/>
              <a:buChar char="•"/>
            </a:pPr>
            <a:r>
              <a:t>CPU that is reserved for a VM is guaranteed to be immediately scheduled on physical cores. The VM is never placed in a CPU ready state.</a:t>
            </a:r>
          </a:p>
          <a:p>
            <a:pPr>
              <a:buFont typeface="Arial" pitchFamily="34" charset="0"/>
              <a:buChar char="•"/>
            </a:pPr>
            <a:r>
              <a:t>If an ESXi host does not have enough unreserved CPU to support a VM with a reservation, the VM does not power on.</a:t>
            </a:r>
          </a:p>
          <a:p>
            <a:pPr>
              <a:buFont typeface="Arial" pitchFamily="34" charset="0"/>
              <a:buChar char="•"/>
            </a:pPr>
            <a:r>
              <a:t>Reservations are measured in MHz or GHz.</a:t>
            </a:r>
          </a:p>
          <a:p>
            <a:pPr>
              <a:buFont typeface="Arial" pitchFamily="34" charset="0"/>
              <a:buChar char="•"/>
            </a:pPr>
            <a:r>
              <a:t>The default is 0 MHz.</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8 - 18</a:t>
            </a:r>
            <a:endParaRPr lang="en-US" dirty="0"/>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Resource Allocation Limits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RAM limits:</a:t>
            </a:r>
          </a:p>
          <a:p>
            <a:pPr>
              <a:buFont typeface="Arial" pitchFamily="34" charset="0"/>
              <a:buChar char="•"/>
            </a:pPr>
            <a:r>
              <a:t>VMs never consume more physical RAM than is specified by the memory allocation limit.</a:t>
            </a:r>
          </a:p>
          <a:p>
            <a:pPr>
              <a:buFont typeface="Arial" pitchFamily="34" charset="0"/>
              <a:buChar char="•"/>
            </a:pPr>
            <a:r>
              <a:t>VMs might use the VM swap mechanism (</a:t>
            </a:r>
            <a:r>
              <a:rPr lang="en-US" sz="2000" dirty="0">
                <a:solidFill>
                  <a:srgbClr val="000000"/>
                </a:solidFill>
                <a:latin typeface="Courier New" panose="02070309020205020404" pitchFamily="49" charset="0"/>
                <a:cs typeface="Courier New" pitchFamily="49" charset="0"/>
              </a:rPr>
              <a:t>.vswp</a:t>
            </a:r>
            <a:r>
              <a:t>) if the guest OS attempts to consume more RAM than is specified by the limit.</a:t>
            </a:r>
          </a:p>
          <a:p>
            <a:pPr marL="0" lvl="0" indent="0">
              <a:spcBef>
                <a:spcPts val="0"/>
              </a:spcBef>
              <a:spcAft>
                <a:spcPts val="0"/>
              </a:spcAft>
              <a:buNone/>
            </a:pPr>
            <a:r>
              <a:rPr lang="en-US" sz="2000" dirty="0">
                <a:solidFill>
                  <a:schemeClr val="tx2"/>
                </a:solidFill>
                <a:cs typeface="Calibri" pitchFamily="34" charset="0"/>
              </a:rPr>
              <a:t>CPU limits:</a:t>
            </a:r>
          </a:p>
          <a:p>
            <a:pPr>
              <a:buFont typeface="Arial" pitchFamily="34" charset="0"/>
              <a:buChar char="•"/>
            </a:pPr>
            <a:r>
              <a:t>VMs never consume more physical CPU than is specified by the CPU allocation limit.</a:t>
            </a:r>
          </a:p>
          <a:p>
            <a:pPr>
              <a:buFont typeface="Arial" pitchFamily="34" charset="0"/>
              <a:buChar char="•"/>
            </a:pPr>
            <a:r>
              <a:t>CPU threads are placed in a ready state if the guest OS attempts to schedule threads faster than the limit allows.</a:t>
            </a:r>
          </a:p>
          <a:p>
            <a:pPr marL="0" indent="0">
              <a:buNone/>
            </a:pPr>
            <a:r>
              <a:t>Usually, specifying a limit is not necessary.</a:t>
            </a:r>
          </a:p>
        </p:txBody>
      </p:sp>
      <p:pic>
        <p:nvPicPr>
          <p:cNvPr id="4" name="Content Placeholder 3|1450|1129"/>
          <p:cNvPicPr>
            <a:picLocks noGrp="1" noChangeAspect="1"/>
          </p:cNvPicPr>
          <p:nvPr>
            <p:ph sz="half" idx="2"/>
          </p:nvPr>
        </p:nvPicPr>
        <p:blipFill>
          <a:blip r:embed="rId4"/>
          <a:stretch>
            <a:fillRect/>
          </a:stretch>
        </p:blipFill>
        <p:spPr>
          <a:xfrm>
            <a:off x="6168396" y="914400"/>
            <a:ext cx="5400000" cy="4204551"/>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8 - 19</a:t>
            </a:r>
            <a:endParaRPr lang="en-US" dirty="0"/>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Importance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Although the VMkernel works proactively to avoid resource contention, maximizing performance requires both analysis and ongoing monitoring. Developing skills in resource management, you can dynamically reallocate resources so that you can use available capacity more efficiently.</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8 - 2</a:t>
            </a:r>
            <a:endParaRPr lang="en-US" dirty="0"/>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VertHalfHalf">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914400"/>
            <a:ext cx="10972800" cy="2514600"/>
          </a:xfrm>
        </p:spPr>
        <p:txBody>
          <a:bodyPr>
            <a:noAutofit/>
          </a:bodyPr>
          <a:lstStyle>
            <a:lvl1pPr>
              <a:defRPr/>
            </a:lvl1pPr>
            <a:lvl2pPr>
              <a:defRPr/>
            </a:lvl2pPr>
            <a:lvl3pPr>
              <a:defRPr/>
            </a:lvl3pPr>
            <a:lvl4pPr>
              <a:defRPr/>
            </a:lvl4pPr>
            <a:lvl5pPr>
              <a:defRPr/>
            </a:lvl5pPr>
            <a:lvl7pPr>
              <a:defRPr/>
            </a:lvl7pPr>
          </a:lstStyle>
          <a:p>
            <a:pPr marL="0" lvl="0" indent="0">
              <a:spcBef>
                <a:spcPts val="0"/>
              </a:spcBef>
              <a:spcAft>
                <a:spcPts val="0"/>
              </a:spcAft>
              <a:buNone/>
            </a:pPr>
            <a:r>
              <a:rPr lang="en-US" sz="2000" dirty="0">
                <a:solidFill>
                  <a:schemeClr val="tx2"/>
                </a:solidFill>
                <a:cs typeface="Calibri" pitchFamily="34" charset="0"/>
              </a:rPr>
              <a:t>Shares define the relative importance of a VM:</a:t>
            </a:r>
          </a:p>
          <a:p>
            <a:pPr>
              <a:buFont typeface="Arial" pitchFamily="34" charset="0"/>
              <a:buChar char="•"/>
            </a:pPr>
            <a:r>
              <a:t>If a VM has twice as many shares of a resource as another VM, the VM is entitled to consume twice as much of that resource when these two VMs compete for resources.</a:t>
            </a:r>
          </a:p>
          <a:p>
            <a:pPr>
              <a:buFont typeface="Arial" pitchFamily="34" charset="0"/>
              <a:buChar char="•"/>
            </a:pPr>
            <a:r>
              <a:t>Share values apply only if an ESXi host experiences contention for a resource.</a:t>
            </a:r>
          </a:p>
          <a:p>
            <a:pPr marL="0" indent="0">
              <a:buNone/>
            </a:pPr>
            <a:r>
              <a:t>You can set shares to high, normal, or low. You can also select the custom setting to assign a specific number of shares to each VM.</a:t>
            </a:r>
          </a:p>
        </p:txBody>
      </p:sp>
      <p:sp>
        <p:nvSpPr>
          <p:cNvPr id="4" name="Title 1">
            <a:extLst>
              <a:ext uri="{FF2B5EF4-FFF2-40B4-BE49-F238E27FC236}">
                <a16:creationId xmlns:a16="http://schemas.microsoft.com/office/drawing/2014/main" id="{81E00445-D9A2-4DE6-9028-E5C6963BD15C}"/>
              </a:ext>
            </a:extLst>
          </p:cNvPr>
          <p:cNvSpPr>
            <a:spLocks noGrp="1"/>
          </p:cNvSpPr>
          <p:nvPr>
            <p:ph type="title"/>
          </p:nvPr>
        </p:nvSpPr>
        <p:spPr>
          <a:xfrm>
            <a:off x="609600" y="330200"/>
            <a:ext cx="10972800" cy="355600"/>
          </a:xfrm>
        </p:spPr>
        <p:txBody>
          <a:bodyPr/>
          <a:lstStyle/>
          <a:p>
            <a:r>
              <a:t>Resource Allocation Shares</a:t>
            </a:r>
          </a:p>
        </p:txBody>
      </p:sp>
      <p:sp>
        <p:nvSpPr>
          <p:cNvPr id="5" name="Footer Placeholder 4">
            <a:extLst>
              <a:ext uri="{FF2B5EF4-FFF2-40B4-BE49-F238E27FC236}">
                <a16:creationId xmlns:a16="http://schemas.microsoft.com/office/drawing/2014/main" id="{690CD7B5-1413-4504-818E-42D4BAAF2CD8}"/>
              </a:ext>
            </a:extLst>
          </p:cNvPr>
          <p:cNvSpPr>
            <a:spLocks noGrp="1"/>
          </p:cNvSpPr>
          <p:nvPr>
            <p:ph type="ftr" sz="quarter" idx="10"/>
          </p:nvPr>
        </p:nvSpPr>
        <p:spPr>
          <a:xfrm>
            <a:off x="3327662" y="6464899"/>
            <a:ext cx="8254738" cy="301661"/>
          </a:xfrm>
        </p:spPr>
        <p:txBody>
          <a:bodyPr/>
          <a:lstStyle/>
          <a:p>
            <a:pPr>
              <a:lnSpc>
                <a:spcPct val="90000"/>
              </a:lnSpc>
            </a:pPr>
            <a:r>
              <a:rPr lang="en-US"/>
              <a:t>VMware vSphere: Install, Configure, Manage [V7]      |     8 - 20</a:t>
            </a:r>
            <a:endParaRPr lang="en-US" dirty="0"/>
          </a:p>
        </p:txBody>
      </p:sp>
      <p:graphicFrame>
        <p:nvGraphicFramePr>
          <p:cNvPr id="11709" name="Table 1"/>
          <p:cNvGraphicFramePr>
            <a:graphicFrameLocks noGrp="1"/>
          </p:cNvGraphicFramePr>
          <p:nvPr/>
        </p:nvGraphicFramePr>
        <p:xfrm>
          <a:off x="609600" y="3517557"/>
          <a:ext cx="10863072" cy="1483360"/>
        </p:xfrm>
        <a:graphic>
          <a:graphicData uri="http://schemas.openxmlformats.org/drawingml/2006/table">
            <a:tbl>
              <a:tblPr firstRow="1" bandRow="1">
                <a:tableStyleId>{6E25E649-3F16-4E02-A733-19D2CDBF48F0}</a:tableStyleId>
              </a:tblPr>
              <a:tblGrid>
                <a:gridCol w="2194560">
                  <a:extLst>
                    <a:ext uri="{9D8B030D-6E8A-4147-A177-3AD203B41FA5}">
                      <a16:colId xmlns:a16="http://schemas.microsoft.com/office/drawing/2014/main" val="20000"/>
                    </a:ext>
                  </a:extLst>
                </a:gridCol>
                <a:gridCol w="3840480">
                  <a:extLst>
                    <a:ext uri="{9D8B030D-6E8A-4147-A177-3AD203B41FA5}">
                      <a16:colId xmlns:a16="http://schemas.microsoft.com/office/drawing/2014/main" val="20001"/>
                    </a:ext>
                  </a:extLst>
                </a:gridCol>
                <a:gridCol w="4828032">
                  <a:extLst>
                    <a:ext uri="{9D8B030D-6E8A-4147-A177-3AD203B41FA5}">
                      <a16:colId xmlns:a16="http://schemas.microsoft.com/office/drawing/2014/main" val="20002"/>
                    </a:ext>
                  </a:extLst>
                </a:gridCol>
              </a:tblGrid>
              <a:tr h="370840">
                <a:tc>
                  <a:txBody>
                    <a:bodyPr/>
                    <a:lstStyle/>
                    <a:p>
                      <a:pPr marL="0" indent="0" algn="l">
                        <a:buNone/>
                      </a:pPr>
                      <a:r>
                        <a:t>Setting</a:t>
                      </a:r>
                    </a:p>
                  </a:txBody>
                  <a:tcPr/>
                </a:tc>
                <a:tc>
                  <a:txBody>
                    <a:bodyPr/>
                    <a:lstStyle/>
                    <a:p>
                      <a:pPr marL="0" indent="0" algn="l">
                        <a:buNone/>
                      </a:pPr>
                      <a:r>
                        <a:t>CPU Share Values</a:t>
                      </a:r>
                    </a:p>
                  </a:txBody>
                  <a:tcPr/>
                </a:tc>
                <a:tc>
                  <a:txBody>
                    <a:bodyPr/>
                    <a:lstStyle/>
                    <a:p>
                      <a:pPr marL="0" indent="0" algn="l">
                        <a:buNone/>
                      </a:pPr>
                      <a:r>
                        <a:t>Memory Share Values</a:t>
                      </a:r>
                    </a:p>
                  </a:txBody>
                  <a:tcPr/>
                </a:tc>
                <a:extLst>
                  <a:ext uri="{0D108BD9-81ED-4DB2-BD59-A6C34878D82A}">
                    <a16:rowId xmlns:a16="http://schemas.microsoft.com/office/drawing/2014/main" val="10000"/>
                  </a:ext>
                </a:extLst>
              </a:tr>
              <a:tr h="370840">
                <a:tc>
                  <a:txBody>
                    <a:bodyPr/>
                    <a:lstStyle/>
                    <a:p>
                      <a:pPr marL="0" indent="0" algn="l">
                        <a:buNone/>
                      </a:pPr>
                      <a:r>
                        <a:t>High</a:t>
                      </a:r>
                    </a:p>
                  </a:txBody>
                  <a:tcPr/>
                </a:tc>
                <a:tc>
                  <a:txBody>
                    <a:bodyPr/>
                    <a:lstStyle/>
                    <a:p>
                      <a:pPr marL="0" indent="0" algn="l">
                        <a:buNone/>
                      </a:pPr>
                      <a:r>
                        <a:t>2,000 shares per vCPU</a:t>
                      </a:r>
                    </a:p>
                  </a:txBody>
                  <a:tcPr/>
                </a:tc>
                <a:tc>
                  <a:txBody>
                    <a:bodyPr/>
                    <a:lstStyle/>
                    <a:p>
                      <a:pPr marL="0" indent="0" algn="l">
                        <a:buNone/>
                      </a:pPr>
                      <a:r>
                        <a:t>20 shares per MB of configured VM memory</a:t>
                      </a:r>
                    </a:p>
                  </a:txBody>
                  <a:tcPr/>
                </a:tc>
                <a:extLst>
                  <a:ext uri="{0D108BD9-81ED-4DB2-BD59-A6C34878D82A}">
                    <a16:rowId xmlns:a16="http://schemas.microsoft.com/office/drawing/2014/main" val="10001"/>
                  </a:ext>
                </a:extLst>
              </a:tr>
              <a:tr h="370840">
                <a:tc>
                  <a:txBody>
                    <a:bodyPr/>
                    <a:lstStyle/>
                    <a:p>
                      <a:pPr marL="0" indent="0" algn="l">
                        <a:buNone/>
                      </a:pPr>
                      <a:r>
                        <a:t>Normal</a:t>
                      </a:r>
                    </a:p>
                  </a:txBody>
                  <a:tcPr/>
                </a:tc>
                <a:tc>
                  <a:txBody>
                    <a:bodyPr/>
                    <a:lstStyle/>
                    <a:p>
                      <a:pPr marL="0" indent="0" algn="l">
                        <a:buNone/>
                      </a:pPr>
                      <a:r>
                        <a:t>1,000 shares per vCPU</a:t>
                      </a:r>
                    </a:p>
                  </a:txBody>
                  <a:tcPr/>
                </a:tc>
                <a:tc>
                  <a:txBody>
                    <a:bodyPr/>
                    <a:lstStyle/>
                    <a:p>
                      <a:pPr marL="0" indent="0" algn="l">
                        <a:buNone/>
                      </a:pPr>
                      <a:r>
                        <a:t>10 shares per MB of configured VM memory</a:t>
                      </a:r>
                    </a:p>
                  </a:txBody>
                  <a:tcPr/>
                </a:tc>
                <a:extLst>
                  <a:ext uri="{0D108BD9-81ED-4DB2-BD59-A6C34878D82A}">
                    <a16:rowId xmlns:a16="http://schemas.microsoft.com/office/drawing/2014/main" val="10002"/>
                  </a:ext>
                </a:extLst>
              </a:tr>
              <a:tr h="370840">
                <a:tc>
                  <a:txBody>
                    <a:bodyPr/>
                    <a:lstStyle/>
                    <a:p>
                      <a:pPr marL="0" indent="0" algn="l">
                        <a:buNone/>
                      </a:pPr>
                      <a:r>
                        <a:t>Low</a:t>
                      </a:r>
                    </a:p>
                  </a:txBody>
                  <a:tcPr/>
                </a:tc>
                <a:tc>
                  <a:txBody>
                    <a:bodyPr/>
                    <a:lstStyle/>
                    <a:p>
                      <a:pPr marL="0" indent="0" algn="l">
                        <a:buNone/>
                      </a:pPr>
                      <a:r>
                        <a:t>500 shares per vCPU</a:t>
                      </a:r>
                    </a:p>
                  </a:txBody>
                  <a:tcPr/>
                </a:tc>
                <a:tc>
                  <a:txBody>
                    <a:bodyPr/>
                    <a:lstStyle/>
                    <a:p>
                      <a:pPr marL="0" indent="0" algn="l">
                        <a:buNone/>
                      </a:pPr>
                      <a:r>
                        <a:t>5 shares per MB of configured VM memory</a:t>
                      </a:r>
                    </a:p>
                  </a:txBody>
                  <a:tcPr/>
                </a:tc>
                <a:extLst>
                  <a:ext uri="{0D108BD9-81ED-4DB2-BD59-A6C34878D82A}">
                    <a16:rowId xmlns:a16="http://schemas.microsoft.com/office/drawing/2014/main" val="10003"/>
                  </a:ext>
                </a:extLst>
              </a:tr>
            </a:tbl>
          </a:graphicData>
        </a:graphic>
      </p:graphicFrame>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65|150"/>
          <p:cNvPicPr>
            <a:picLocks noGrp="1" noChangeAspect="1"/>
          </p:cNvPicPr>
          <p:nvPr>
            <p:ph sz="half" idx="12"/>
          </p:nvPr>
        </p:nvPicPr>
        <p:blipFill>
          <a:blip r:embed="rId4"/>
          <a:stretch>
            <a:fillRect/>
          </a:stretch>
        </p:blipFill>
        <p:spPr>
          <a:xfrm>
            <a:off x="2004679" y="1583697"/>
            <a:ext cx="8182641" cy="4628191"/>
          </a:xfrm>
          <a:prstGeom prst="rect">
            <a:avLst/>
          </a:prstGeom>
        </p:spPr>
      </p:pic>
      <p:sp>
        <p:nvSpPr>
          <p:cNvPr id="2" name="Title 1"/>
          <p:cNvSpPr>
            <a:spLocks noGrp="1"/>
          </p:cNvSpPr>
          <p:nvPr>
            <p:ph type="title"/>
          </p:nvPr>
        </p:nvSpPr>
        <p:spPr>
          <a:xfrm>
            <a:off x="609600" y="330200"/>
            <a:ext cx="10972800" cy="355600"/>
          </a:xfrm>
        </p:spPr>
        <p:txBody>
          <a:bodyPr/>
          <a:lstStyle/>
          <a:p>
            <a:r>
              <a:t>Resource Shares Example (1)</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VMs are resource consumers. The default resource settings that you assign during VM creation work well for most VMs.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8 - 21</a:t>
            </a:r>
            <a:endParaRPr lang="en-US" dirty="0"/>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65|150"/>
          <p:cNvPicPr>
            <a:picLocks noGrp="1" noChangeAspect="1"/>
          </p:cNvPicPr>
          <p:nvPr>
            <p:ph sz="half" idx="12"/>
          </p:nvPr>
        </p:nvPicPr>
        <p:blipFill>
          <a:blip r:embed="rId4"/>
          <a:stretch>
            <a:fillRect/>
          </a:stretch>
        </p:blipFill>
        <p:spPr>
          <a:xfrm>
            <a:off x="2004679" y="1583697"/>
            <a:ext cx="8182641" cy="4628191"/>
          </a:xfrm>
          <a:prstGeom prst="rect">
            <a:avLst/>
          </a:prstGeom>
        </p:spPr>
      </p:pic>
      <p:sp>
        <p:nvSpPr>
          <p:cNvPr id="2" name="Title 1"/>
          <p:cNvSpPr>
            <a:spLocks noGrp="1"/>
          </p:cNvSpPr>
          <p:nvPr>
            <p:ph type="title"/>
          </p:nvPr>
        </p:nvSpPr>
        <p:spPr>
          <a:xfrm>
            <a:off x="609600" y="330200"/>
            <a:ext cx="10972800" cy="355600"/>
          </a:xfrm>
        </p:spPr>
        <p:txBody>
          <a:bodyPr/>
          <a:lstStyle/>
          <a:p>
            <a:r>
              <a:t>Resource Shares Example (2)</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can add shares to a virtual machine while it is running.</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8 - 22</a:t>
            </a:r>
            <a:endParaRPr lang="en-US" dirty="0"/>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65|150"/>
          <p:cNvPicPr>
            <a:picLocks noGrp="1" noChangeAspect="1"/>
          </p:cNvPicPr>
          <p:nvPr>
            <p:ph sz="half" idx="12"/>
          </p:nvPr>
        </p:nvPicPr>
        <p:blipFill>
          <a:blip r:embed="rId4"/>
          <a:stretch>
            <a:fillRect/>
          </a:stretch>
        </p:blipFill>
        <p:spPr>
          <a:xfrm>
            <a:off x="2004679" y="1583697"/>
            <a:ext cx="8182641" cy="4628191"/>
          </a:xfrm>
          <a:prstGeom prst="rect">
            <a:avLst/>
          </a:prstGeom>
        </p:spPr>
      </p:pic>
      <p:sp>
        <p:nvSpPr>
          <p:cNvPr id="2" name="Title 1"/>
          <p:cNvSpPr>
            <a:spLocks noGrp="1"/>
          </p:cNvSpPr>
          <p:nvPr>
            <p:ph type="title"/>
          </p:nvPr>
        </p:nvSpPr>
        <p:spPr>
          <a:xfrm>
            <a:off x="609600" y="330200"/>
            <a:ext cx="10972800" cy="355600"/>
          </a:xfrm>
        </p:spPr>
        <p:txBody>
          <a:bodyPr/>
          <a:lstStyle/>
          <a:p>
            <a:r>
              <a:t>Resource Shares Example (3)</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Shares guarantee that a VM is given a certain amount of a resource.</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8 - 23</a:t>
            </a:r>
            <a:endParaRPr lang="en-US" dirty="0"/>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65|150"/>
          <p:cNvPicPr>
            <a:picLocks noGrp="1" noChangeAspect="1"/>
          </p:cNvPicPr>
          <p:nvPr>
            <p:ph sz="half" idx="12"/>
          </p:nvPr>
        </p:nvPicPr>
        <p:blipFill>
          <a:blip r:embed="rId4"/>
          <a:stretch>
            <a:fillRect/>
          </a:stretch>
        </p:blipFill>
        <p:spPr>
          <a:xfrm>
            <a:off x="2004679" y="1583697"/>
            <a:ext cx="8182641" cy="4628191"/>
          </a:xfrm>
          <a:prstGeom prst="rect">
            <a:avLst/>
          </a:prstGeom>
        </p:spPr>
      </p:pic>
      <p:sp>
        <p:nvSpPr>
          <p:cNvPr id="2" name="Title 1"/>
          <p:cNvSpPr>
            <a:spLocks noGrp="1"/>
          </p:cNvSpPr>
          <p:nvPr>
            <p:ph type="title"/>
          </p:nvPr>
        </p:nvSpPr>
        <p:spPr>
          <a:xfrm>
            <a:off x="609600" y="330200"/>
            <a:ext cx="10972800" cy="355600"/>
          </a:xfrm>
        </p:spPr>
        <p:txBody>
          <a:bodyPr/>
          <a:lstStyle/>
          <a:p>
            <a:r>
              <a:t>Resource Shares Example (4)</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When you delete or power off a VM, fewer total shares remain, so the surviving VMs get more access.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8 - 24</a:t>
            </a:r>
            <a:endParaRPr lang="en-US" dirty="0"/>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Defining Resource Allocation Settings for a VM</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You can edit a VM's settings to configure CPU and memory resource allocations.</a:t>
            </a:r>
          </a:p>
        </p:txBody>
      </p:sp>
      <p:pic>
        <p:nvPicPr>
          <p:cNvPr id="4" name="Content Placeholder 3|902|927"/>
          <p:cNvPicPr>
            <a:picLocks noGrp="1" noChangeAspect="1"/>
          </p:cNvPicPr>
          <p:nvPr>
            <p:ph sz="half" idx="2"/>
          </p:nvPr>
        </p:nvPicPr>
        <p:blipFill>
          <a:blip r:embed="rId4"/>
          <a:stretch>
            <a:fillRect/>
          </a:stretch>
        </p:blipFill>
        <p:spPr>
          <a:xfrm>
            <a:off x="6208445" y="914400"/>
            <a:ext cx="5319902" cy="546735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8 - 25</a:t>
            </a:r>
            <a:endParaRPr lang="en-US" dirty="0"/>
          </a:p>
        </p:txBody>
      </p:sp>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999|874"/>
          <p:cNvPicPr>
            <a:picLocks noGrp="1" noChangeAspect="1"/>
          </p:cNvPicPr>
          <p:nvPr>
            <p:ph sz="half" idx="12"/>
          </p:nvPr>
        </p:nvPicPr>
        <p:blipFill>
          <a:blip r:embed="rId4"/>
          <a:stretch>
            <a:fillRect/>
          </a:stretch>
        </p:blipFill>
        <p:spPr>
          <a:xfrm>
            <a:off x="803234" y="1583697"/>
            <a:ext cx="10585531" cy="4628191"/>
          </a:xfrm>
          <a:prstGeom prst="rect">
            <a:avLst/>
          </a:prstGeom>
        </p:spPr>
      </p:pic>
      <p:sp>
        <p:nvSpPr>
          <p:cNvPr id="2" name="Title 1"/>
          <p:cNvSpPr>
            <a:spLocks noGrp="1"/>
          </p:cNvSpPr>
          <p:nvPr>
            <p:ph type="title"/>
          </p:nvPr>
        </p:nvSpPr>
        <p:spPr>
          <a:xfrm>
            <a:off x="609600" y="330200"/>
            <a:ext cx="10972800" cy="355600"/>
          </a:xfrm>
        </p:spPr>
        <p:txBody>
          <a:bodyPr/>
          <a:lstStyle/>
          <a:p>
            <a:r>
              <a:t>Viewing VM Resource Allocation Settings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can view reservations, limits, and shares settings for all VMs in a cluster.</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8 - 26</a:t>
            </a:r>
            <a:endParaRPr lang="en-US" dirty="0"/>
          </a:p>
        </p:txBody>
      </p:sp>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Lab 22: Controlling VM Resources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Control VM CPU resources using shares:</a:t>
            </a:r>
          </a:p>
          <a:p>
            <a:pPr>
              <a:buFont typeface="+mj-lt"/>
              <a:buAutoNum type="arabicPeriod"/>
            </a:pPr>
            <a:r>
              <a:t>Create CPU Contention</a:t>
            </a:r>
          </a:p>
          <a:p>
            <a:pPr>
              <a:buFont typeface="+mj-lt"/>
              <a:buAutoNum type="arabicPeriod" startAt="2"/>
            </a:pPr>
            <a:r>
              <a:t>Verify CPU Share Functionality</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8 - 27</a:t>
            </a:r>
            <a:endParaRPr lang="en-US" dirty="0"/>
          </a:p>
        </p:txBody>
      </p:sp>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Assign share values for CPU and memory resources</a:t>
            </a:r>
          </a:p>
          <a:p>
            <a:pPr>
              <a:buFont typeface="Arial" pitchFamily="34" charset="0"/>
              <a:buChar char="•"/>
            </a:pPr>
            <a:r>
              <a:t>Describe how virtual machines compete for resources</a:t>
            </a:r>
          </a:p>
          <a:p>
            <a:pPr>
              <a:buFont typeface="Arial" pitchFamily="34" charset="0"/>
              <a:buChar char="•"/>
            </a:pPr>
            <a:r>
              <a:t>Define CPU and memory reservations and limits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8 - 28</a:t>
            </a:r>
            <a:endParaRPr lang="en-US" dirty="0"/>
          </a:p>
        </p:txBody>
      </p:sp>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3: Resource Monitoring Tools</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1743"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Module Lessons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a:buFont typeface="+mj-lt"/>
              <a:buAutoNum type="arabicPeriod"/>
            </a:pPr>
            <a:r>
              <a:t>Virtual CPU and Memory Concepts</a:t>
            </a:r>
          </a:p>
          <a:p>
            <a:pPr>
              <a:buFont typeface="+mj-lt"/>
              <a:buAutoNum type="arabicPeriod" startAt="2"/>
            </a:pPr>
            <a:r>
              <a:t>Resource Controls</a:t>
            </a:r>
          </a:p>
          <a:p>
            <a:pPr>
              <a:buFont typeface="+mj-lt"/>
              <a:buAutoNum type="arabicPeriod" startAt="3"/>
            </a:pPr>
            <a:r>
              <a:t>Resource Monitoring Tools</a:t>
            </a:r>
          </a:p>
          <a:p>
            <a:pPr>
              <a:buFont typeface="+mj-lt"/>
              <a:buAutoNum type="arabicPeriod" startAt="4"/>
            </a:pPr>
            <a:r>
              <a:t>Monitoring Resource Use</a:t>
            </a:r>
          </a:p>
          <a:p>
            <a:pPr>
              <a:buFont typeface="+mj-lt"/>
              <a:buAutoNum type="arabicPeriod" startAt="5"/>
            </a:pPr>
            <a:r>
              <a:t>Using Alarms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8 - 3</a:t>
            </a:r>
            <a:endParaRPr lang="en-US" dirty="0"/>
          </a:p>
        </p:txBody>
      </p:sp>
    </p:spTree>
    <p:custDataLst>
      <p:tags r:id="rId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the performance-tuning methodology</a:t>
            </a:r>
          </a:p>
          <a:p>
            <a:pPr>
              <a:buFont typeface="Arial" pitchFamily="34" charset="0"/>
              <a:buChar char="•"/>
            </a:pPr>
            <a:r>
              <a:t>Identify resource-monitoring tools</a:t>
            </a:r>
          </a:p>
          <a:p>
            <a:pPr>
              <a:buFont typeface="Arial" pitchFamily="34" charset="0"/>
              <a:buChar char="•"/>
            </a:pPr>
            <a:r>
              <a:t>Use vCenter Server performance charts to view performance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8 - 30</a:t>
            </a:r>
            <a:endParaRPr lang="en-US" dirty="0"/>
          </a:p>
        </p:txBody>
      </p:sp>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Performance-Tuning Methodology</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You can tune the performance of your vSphere environment:</a:t>
            </a:r>
          </a:p>
          <a:p>
            <a:pPr>
              <a:buFont typeface="Arial" pitchFamily="34" charset="0"/>
              <a:buChar char="•"/>
            </a:pPr>
            <a:r>
              <a:t>Assess performance:</a:t>
            </a:r>
          </a:p>
          <a:p>
            <a:pPr lvl="1">
              <a:buFont typeface="Calibri" pitchFamily="34" charset="0"/>
              <a:buChar char="–"/>
            </a:pPr>
            <a:r>
              <a:t>Use appropriate monitoring tools.</a:t>
            </a:r>
          </a:p>
          <a:p>
            <a:pPr lvl="1">
              <a:buFont typeface="Calibri" pitchFamily="34" charset="0"/>
              <a:buChar char="–"/>
            </a:pPr>
            <a:r>
              <a:t>Record a numerical benchmark before changes.</a:t>
            </a:r>
          </a:p>
          <a:p>
            <a:pPr>
              <a:buFont typeface="Arial" pitchFamily="34" charset="0"/>
              <a:buChar char="•"/>
            </a:pPr>
            <a:r>
              <a:t>Identify the limiting resource.</a:t>
            </a:r>
          </a:p>
          <a:p>
            <a:pPr>
              <a:buFont typeface="Arial" pitchFamily="34" charset="0"/>
              <a:buChar char="•"/>
            </a:pPr>
            <a:r>
              <a:t>Make more resources available:</a:t>
            </a:r>
          </a:p>
          <a:p>
            <a:pPr lvl="1">
              <a:buFont typeface="Calibri" pitchFamily="34" charset="0"/>
              <a:buChar char="–"/>
            </a:pPr>
            <a:r>
              <a:t>Allocate more resources.</a:t>
            </a:r>
          </a:p>
          <a:p>
            <a:pPr lvl="1">
              <a:buFont typeface="Calibri" pitchFamily="34" charset="0"/>
              <a:buChar char="–"/>
            </a:pPr>
            <a:r>
              <a:t>Reduce competition.</a:t>
            </a:r>
          </a:p>
          <a:p>
            <a:pPr lvl="1">
              <a:buFont typeface="Calibri" pitchFamily="34" charset="0"/>
              <a:buChar char="–"/>
            </a:pPr>
            <a:r>
              <a:t>Log your changes.</a:t>
            </a:r>
          </a:p>
          <a:p>
            <a:pPr>
              <a:buFont typeface="Arial" pitchFamily="34" charset="0"/>
              <a:buChar char="•"/>
            </a:pPr>
            <a:r>
              <a:t>Benchmark again.</a:t>
            </a:r>
          </a:p>
        </p:txBody>
      </p:sp>
      <p:pic>
        <p:nvPicPr>
          <p:cNvPr id="4" name="Content Placeholder 3|400|84"/>
          <p:cNvPicPr>
            <a:picLocks noGrp="1" noChangeAspect="1"/>
          </p:cNvPicPr>
          <p:nvPr>
            <p:ph sz="half" idx="2"/>
          </p:nvPr>
        </p:nvPicPr>
        <p:blipFill>
          <a:blip r:embed="rId4"/>
          <a:stretch>
            <a:fillRect/>
          </a:stretch>
        </p:blipFill>
        <p:spPr>
          <a:xfrm>
            <a:off x="6168396" y="914400"/>
            <a:ext cx="5400000" cy="114765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8 - 31</a:t>
            </a:r>
            <a:endParaRPr lang="en-US" dirty="0"/>
          </a:p>
        </p:txBody>
      </p:sp>
    </p:spTree>
    <p:custDataLst>
      <p:tags r:id="rId1"/>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500|403"/>
          <p:cNvPicPr>
            <a:picLocks noGrp="1" noChangeAspect="1"/>
          </p:cNvPicPr>
          <p:nvPr>
            <p:ph sz="half" idx="12"/>
          </p:nvPr>
        </p:nvPicPr>
        <p:blipFill>
          <a:blip r:embed="rId4"/>
          <a:stretch>
            <a:fillRect/>
          </a:stretch>
        </p:blipFill>
        <p:spPr>
          <a:xfrm>
            <a:off x="3229018" y="1583697"/>
            <a:ext cx="5733963" cy="4628191"/>
          </a:xfrm>
          <a:prstGeom prst="rect">
            <a:avLst/>
          </a:prstGeom>
        </p:spPr>
      </p:pic>
      <p:sp>
        <p:nvSpPr>
          <p:cNvPr id="2" name="Title 1"/>
          <p:cNvSpPr>
            <a:spLocks noGrp="1"/>
          </p:cNvSpPr>
          <p:nvPr>
            <p:ph type="title"/>
          </p:nvPr>
        </p:nvSpPr>
        <p:spPr>
          <a:xfrm>
            <a:off x="609600" y="330200"/>
            <a:ext cx="10972800" cy="355600"/>
          </a:xfrm>
        </p:spPr>
        <p:txBody>
          <a:bodyPr/>
          <a:lstStyle/>
          <a:p>
            <a:r>
              <a:t>Resource-Monitoring Tools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Many resource-monitoring and performance-monitoring tools are available for use with vSphere.</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8 - 32</a:t>
            </a:r>
            <a:endParaRPr lang="en-US" dirty="0"/>
          </a:p>
        </p:txBody>
      </p:sp>
    </p:spTree>
    <p:custDataLst>
      <p:tags r:id="rId1"/>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Guest Operating System Monitoring Tools</a:t>
            </a:r>
          </a:p>
        </p:txBody>
      </p:sp>
      <p:pic>
        <p:nvPicPr>
          <p:cNvPr id="3" name="Content Placeholder 2|449|399"/>
          <p:cNvPicPr>
            <a:picLocks noGrp="1" noChangeAspect="1"/>
          </p:cNvPicPr>
          <p:nvPr>
            <p:ph sz="half" idx="1"/>
          </p:nvPr>
        </p:nvPicPr>
        <p:blipFill>
          <a:blip r:embed="rId4"/>
          <a:stretch>
            <a:fillRect/>
          </a:stretch>
        </p:blipFill>
        <p:spPr>
          <a:xfrm>
            <a:off x="4856436" y="914400"/>
            <a:ext cx="6150769"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To monitor performance in the guest operating system, use tools that you are familiar with, such as Windows Task Manager.</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8 - 33</a:t>
            </a:r>
            <a:endParaRPr lang="en-US" dirty="0"/>
          </a:p>
        </p:txBody>
      </p:sp>
    </p:spTree>
    <p:custDataLst>
      <p:tags r:id="rId1"/>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352|670"/>
          <p:cNvPicPr>
            <a:picLocks noGrp="1" noChangeAspect="1"/>
          </p:cNvPicPr>
          <p:nvPr>
            <p:ph sz="half" idx="12"/>
          </p:nvPr>
        </p:nvPicPr>
        <p:blipFill>
          <a:blip r:embed="rId4"/>
          <a:stretch>
            <a:fillRect/>
          </a:stretch>
        </p:blipFill>
        <p:spPr>
          <a:xfrm>
            <a:off x="1426363" y="1583697"/>
            <a:ext cx="9339274" cy="4628191"/>
          </a:xfrm>
          <a:prstGeom prst="rect">
            <a:avLst/>
          </a:prstGeom>
        </p:spPr>
      </p:pic>
      <p:sp>
        <p:nvSpPr>
          <p:cNvPr id="2" name="Title 1"/>
          <p:cNvSpPr>
            <a:spLocks noGrp="1"/>
          </p:cNvSpPr>
          <p:nvPr>
            <p:ph type="title"/>
          </p:nvPr>
        </p:nvSpPr>
        <p:spPr>
          <a:xfrm>
            <a:off x="609600" y="330200"/>
            <a:ext cx="10972800" cy="355600"/>
          </a:xfrm>
        </p:spPr>
        <p:txBody>
          <a:bodyPr/>
          <a:lstStyle/>
          <a:p>
            <a:r>
              <a:t>Using Perfmon to Monitor VM Resources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The Perfmon DLL in VMware Tools provides VM processor and memory objects for accessing host statistics in a VM.</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8 - 34</a:t>
            </a:r>
            <a:endParaRPr lang="en-US" dirty="0"/>
          </a:p>
        </p:txBody>
      </p:sp>
    </p:spTree>
    <p:custDataLst>
      <p:tags r:id="rId1"/>
    </p:custData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VertHalfHalf">
    <p:spTree>
      <p:nvGrpSpPr>
        <p:cNvPr id="1" name=""/>
        <p:cNvGrpSpPr/>
        <p:nvPr/>
      </p:nvGrpSpPr>
      <p:grpSpPr>
        <a:xfrm>
          <a:off x="0" y="0"/>
          <a:ext cx="0" cy="0"/>
          <a:chOff x="0" y="0"/>
          <a:chExt cx="0" cy="0"/>
        </a:xfrm>
      </p:grpSpPr>
      <p:pic>
        <p:nvPicPr>
          <p:cNvPr id="9" name="Content Placeholder 2|1724|300"/>
          <p:cNvPicPr>
            <a:picLocks noGrp="1" noChangeAspect="1"/>
          </p:cNvPicPr>
          <p:nvPr>
            <p:ph sz="half" idx="12"/>
          </p:nvPr>
        </p:nvPicPr>
        <p:blipFill>
          <a:blip r:embed="rId4"/>
          <a:stretch>
            <a:fillRect/>
          </a:stretch>
        </p:blipFill>
        <p:spPr>
          <a:xfrm>
            <a:off x="609600" y="3517557"/>
            <a:ext cx="10972800" cy="1909419"/>
          </a:xfrm>
          <a:prstGeom prst="rect">
            <a:avLst/>
          </a:prstGeom>
        </p:spPr>
      </p:pic>
      <p:sp>
        <p:nvSpPr>
          <p:cNvPr id="3" name="Content Placeholder 2"/>
          <p:cNvSpPr>
            <a:spLocks noGrp="1"/>
          </p:cNvSpPr>
          <p:nvPr>
            <p:ph idx="1"/>
          </p:nvPr>
        </p:nvSpPr>
        <p:spPr>
          <a:xfrm>
            <a:off x="609600" y="914400"/>
            <a:ext cx="10972800" cy="2514600"/>
          </a:xfrm>
        </p:spPr>
        <p:txBody>
          <a:bodyPr>
            <a:noAutofit/>
          </a:bodyPr>
          <a:lstStyle>
            <a:lvl1pPr>
              <a:defRPr/>
            </a:lvl1pPr>
            <a:lvl2pPr>
              <a:defRPr/>
            </a:lvl2pPr>
            <a:lvl3pPr>
              <a:defRPr/>
            </a:lvl3pPr>
            <a:lvl4pPr>
              <a:defRPr/>
            </a:lvl4pPr>
            <a:lvl5pPr>
              <a:defRPr/>
            </a:lvl5pPr>
            <a:lvl7pPr>
              <a:defRPr/>
            </a:lvl7pPr>
          </a:lstStyle>
          <a:p>
            <a:pPr marL="0" lvl="0" indent="0">
              <a:spcBef>
                <a:spcPts val="0"/>
              </a:spcBef>
              <a:spcAft>
                <a:spcPts val="0"/>
              </a:spcAft>
              <a:buNone/>
            </a:pPr>
            <a:r>
              <a:rPr lang="en-US" sz="2000" dirty="0">
                <a:solidFill>
                  <a:schemeClr val="tx2"/>
                </a:solidFill>
                <a:cs typeface="Calibri" pitchFamily="34" charset="0"/>
              </a:rPr>
              <a:t>The </a:t>
            </a:r>
            <a:r>
              <a:rPr lang="en-US" sz="2000" dirty="0">
                <a:solidFill>
                  <a:srgbClr val="000000"/>
                </a:solidFill>
                <a:latin typeface="Courier New" panose="02070309020205020404" pitchFamily="49" charset="0"/>
                <a:cs typeface="Courier New" pitchFamily="49" charset="0"/>
              </a:rPr>
              <a:t>esxtop</a:t>
            </a:r>
            <a:r>
              <a:rPr lang="en-US" sz="2000" dirty="0">
                <a:solidFill>
                  <a:schemeClr val="tx2"/>
                </a:solidFill>
                <a:cs typeface="Calibri" pitchFamily="34" charset="0"/>
              </a:rPr>
              <a:t> utility is the primary real-time performance monitoring tool for vSphere:</a:t>
            </a:r>
          </a:p>
          <a:p>
            <a:pPr>
              <a:buFont typeface="Arial" pitchFamily="34" charset="0"/>
              <a:buChar char="•"/>
            </a:pPr>
            <a:r>
              <a:t>Can be run from the host’s local vSphere ESXi Shell as </a:t>
            </a:r>
            <a:r>
              <a:rPr lang="en-US" sz="2000" dirty="0">
                <a:solidFill>
                  <a:srgbClr val="000000"/>
                </a:solidFill>
                <a:latin typeface="Courier New" panose="02070309020205020404" pitchFamily="49" charset="0"/>
                <a:cs typeface="Courier New" pitchFamily="49" charset="0"/>
              </a:rPr>
              <a:t>esxtop</a:t>
            </a:r>
          </a:p>
          <a:p>
            <a:pPr>
              <a:buFont typeface="Arial" pitchFamily="34" charset="0"/>
              <a:buChar char="•"/>
            </a:pPr>
            <a:r>
              <a:t>Can be run remotely from vSphere CLI as </a:t>
            </a:r>
            <a:r>
              <a:rPr lang="en-US" sz="2000" dirty="0">
                <a:solidFill>
                  <a:srgbClr val="000000"/>
                </a:solidFill>
                <a:latin typeface="Courier New" panose="02070309020205020404" pitchFamily="49" charset="0"/>
                <a:cs typeface="Courier New" pitchFamily="49" charset="0"/>
              </a:rPr>
              <a:t>resxtop</a:t>
            </a:r>
          </a:p>
          <a:p>
            <a:pPr>
              <a:buFont typeface="Arial" pitchFamily="34" charset="0"/>
              <a:buChar char="•"/>
            </a:pPr>
            <a:r>
              <a:t>Works like the </a:t>
            </a:r>
            <a:r>
              <a:rPr lang="en-US" sz="2000" dirty="0">
                <a:solidFill>
                  <a:srgbClr val="000000"/>
                </a:solidFill>
                <a:latin typeface="Courier New" panose="02070309020205020404" pitchFamily="49" charset="0"/>
                <a:cs typeface="Courier New" pitchFamily="49" charset="0"/>
              </a:rPr>
              <a:t>top</a:t>
            </a:r>
            <a:r>
              <a:t> performance utility in Linux operating systems</a:t>
            </a:r>
          </a:p>
          <a:p>
            <a:pPr marL="0" indent="0">
              <a:buNone/>
            </a:pPr>
            <a:r>
              <a:t>In this example, you enter lowercase </a:t>
            </a:r>
            <a:r>
              <a:rPr lang="en-US" sz="2000" b="1" dirty="0">
                <a:solidFill>
                  <a:srgbClr val="000000"/>
                </a:solidFill>
                <a:latin typeface="Courier New" panose="02070309020205020404" pitchFamily="49" charset="0"/>
                <a:cs typeface="Courier New" pitchFamily="49" charset="0"/>
              </a:rPr>
              <a:t>c</a:t>
            </a:r>
            <a:r>
              <a:t> and uppercase </a:t>
            </a:r>
            <a:r>
              <a:rPr lang="en-US" sz="2000" b="1" dirty="0">
                <a:solidFill>
                  <a:srgbClr val="000000"/>
                </a:solidFill>
                <a:latin typeface="Courier New" panose="02070309020205020404" pitchFamily="49" charset="0"/>
                <a:cs typeface="Courier New" pitchFamily="49" charset="0"/>
              </a:rPr>
              <a:t>V</a:t>
            </a:r>
            <a:r>
              <a:t> to view CPU metrics for VMs.</a:t>
            </a:r>
          </a:p>
        </p:txBody>
      </p:sp>
      <p:sp>
        <p:nvSpPr>
          <p:cNvPr id="4" name="Title 1">
            <a:extLst>
              <a:ext uri="{FF2B5EF4-FFF2-40B4-BE49-F238E27FC236}">
                <a16:creationId xmlns:a16="http://schemas.microsoft.com/office/drawing/2014/main" id="{81E00445-D9A2-4DE6-9028-E5C6963BD15C}"/>
              </a:ext>
            </a:extLst>
          </p:cNvPr>
          <p:cNvSpPr>
            <a:spLocks noGrp="1"/>
          </p:cNvSpPr>
          <p:nvPr>
            <p:ph type="title"/>
          </p:nvPr>
        </p:nvSpPr>
        <p:spPr>
          <a:xfrm>
            <a:off x="609600" y="330200"/>
            <a:ext cx="10972800" cy="355600"/>
          </a:xfrm>
        </p:spPr>
        <p:txBody>
          <a:bodyPr/>
          <a:lstStyle/>
          <a:p>
            <a:r>
              <a:t>Using esxtop to Monitor VM Resources</a:t>
            </a:r>
          </a:p>
        </p:txBody>
      </p:sp>
      <p:sp>
        <p:nvSpPr>
          <p:cNvPr id="5" name="Footer Placeholder 4">
            <a:extLst>
              <a:ext uri="{FF2B5EF4-FFF2-40B4-BE49-F238E27FC236}">
                <a16:creationId xmlns:a16="http://schemas.microsoft.com/office/drawing/2014/main" id="{690CD7B5-1413-4504-818E-42D4BAAF2CD8}"/>
              </a:ext>
            </a:extLst>
          </p:cNvPr>
          <p:cNvSpPr>
            <a:spLocks noGrp="1"/>
          </p:cNvSpPr>
          <p:nvPr>
            <p:ph type="ftr" sz="quarter" idx="10"/>
          </p:nvPr>
        </p:nvSpPr>
        <p:spPr>
          <a:xfrm>
            <a:off x="3327662" y="6464899"/>
            <a:ext cx="8254738" cy="301661"/>
          </a:xfrm>
        </p:spPr>
        <p:txBody>
          <a:bodyPr/>
          <a:lstStyle/>
          <a:p>
            <a:pPr>
              <a:lnSpc>
                <a:spcPct val="90000"/>
              </a:lnSpc>
            </a:pPr>
            <a:r>
              <a:rPr lang="en-US"/>
              <a:t>VMware vSphere: Install, Configure, Manage [V7]      |     8 - 35</a:t>
            </a:r>
            <a:endParaRPr lang="en-US" dirty="0"/>
          </a:p>
        </p:txBody>
      </p:sp>
    </p:spTree>
    <p:custDataLst>
      <p:tags r:id="rId1"/>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Monitoring Inventory Objects with Performance Charts</a:t>
            </a:r>
          </a:p>
        </p:txBody>
      </p:sp>
      <p:pic>
        <p:nvPicPr>
          <p:cNvPr id="3" name="Content Placeholder 2|1664|993"/>
          <p:cNvPicPr>
            <a:picLocks noGrp="1" noChangeAspect="1"/>
          </p:cNvPicPr>
          <p:nvPr>
            <p:ph sz="half" idx="1"/>
          </p:nvPr>
        </p:nvPicPr>
        <p:blipFill>
          <a:blip r:embed="rId4"/>
          <a:stretch>
            <a:fillRect/>
          </a:stretch>
        </p:blipFill>
        <p:spPr>
          <a:xfrm>
            <a:off x="4277821" y="914400"/>
            <a:ext cx="7308000" cy="4361084"/>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The vSphere statistics subsystem collects data on the resource usage of inventory objects, which include:</a:t>
            </a:r>
          </a:p>
          <a:p>
            <a:pPr>
              <a:buFont typeface="Arial" pitchFamily="34" charset="0"/>
              <a:buChar char="•"/>
            </a:pPr>
            <a:r>
              <a:t>Clusters</a:t>
            </a:r>
          </a:p>
          <a:p>
            <a:pPr>
              <a:buFont typeface="Arial" pitchFamily="34" charset="0"/>
              <a:buChar char="•"/>
            </a:pPr>
            <a:r>
              <a:t>Hosts</a:t>
            </a:r>
          </a:p>
          <a:p>
            <a:pPr>
              <a:buFont typeface="Arial" pitchFamily="34" charset="0"/>
              <a:buChar char="•"/>
            </a:pPr>
            <a:r>
              <a:t>Datastores</a:t>
            </a:r>
          </a:p>
          <a:p>
            <a:pPr>
              <a:buFont typeface="Arial" pitchFamily="34" charset="0"/>
              <a:buChar char="•"/>
            </a:pPr>
            <a:r>
              <a:t>Networks</a:t>
            </a:r>
          </a:p>
          <a:p>
            <a:pPr>
              <a:buFont typeface="Arial" pitchFamily="34" charset="0"/>
              <a:buChar char="•"/>
            </a:pPr>
            <a:r>
              <a:t>Virtual machines</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8 - 36</a:t>
            </a:r>
            <a:endParaRPr lang="en-US" dirty="0"/>
          </a:p>
        </p:txBody>
      </p:sp>
    </p:spTree>
    <p:custDataLst>
      <p:tags r:id="rId1"/>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002|895"/>
          <p:cNvPicPr>
            <a:picLocks noGrp="1" noChangeAspect="1"/>
          </p:cNvPicPr>
          <p:nvPr>
            <p:ph sz="half" idx="12"/>
          </p:nvPr>
        </p:nvPicPr>
        <p:blipFill>
          <a:blip r:embed="rId4"/>
          <a:stretch>
            <a:fillRect/>
          </a:stretch>
        </p:blipFill>
        <p:spPr>
          <a:xfrm>
            <a:off x="919666" y="1583697"/>
            <a:ext cx="10352668" cy="4628191"/>
          </a:xfrm>
          <a:prstGeom prst="rect">
            <a:avLst/>
          </a:prstGeom>
        </p:spPr>
      </p:pic>
      <p:sp>
        <p:nvSpPr>
          <p:cNvPr id="2" name="Title 1"/>
          <p:cNvSpPr>
            <a:spLocks noGrp="1"/>
          </p:cNvSpPr>
          <p:nvPr>
            <p:ph type="title"/>
          </p:nvPr>
        </p:nvSpPr>
        <p:spPr>
          <a:xfrm>
            <a:off x="609600" y="330200"/>
            <a:ext cx="10972800" cy="355600"/>
          </a:xfrm>
        </p:spPr>
        <p:txBody>
          <a:bodyPr/>
          <a:lstStyle/>
          <a:p>
            <a:r>
              <a:t>Working with Overview Performance Charts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The overview performance charts display the most common metrics for an object in the inventory.</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8 - 37</a:t>
            </a:r>
            <a:endParaRPr lang="en-US" dirty="0"/>
          </a:p>
        </p:txBody>
      </p:sp>
    </p:spTree>
    <p:custDataLst>
      <p:tags r:id="rId1"/>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Working with Advanced Performance Charts</a:t>
            </a:r>
          </a:p>
        </p:txBody>
      </p:sp>
      <p:pic>
        <p:nvPicPr>
          <p:cNvPr id="3" name="Content Placeholder 2|1360|1104"/>
          <p:cNvPicPr>
            <a:picLocks noGrp="1" noChangeAspect="1"/>
          </p:cNvPicPr>
          <p:nvPr>
            <p:ph sz="half" idx="1"/>
          </p:nvPr>
        </p:nvPicPr>
        <p:blipFill>
          <a:blip r:embed="rId4"/>
          <a:stretch>
            <a:fillRect/>
          </a:stretch>
        </p:blipFill>
        <p:spPr>
          <a:xfrm>
            <a:off x="4564250" y="914400"/>
            <a:ext cx="6735141"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Advanced charts support data counters that are not supported in other performance charts.</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8 - 38</a:t>
            </a:r>
            <a:endParaRPr lang="en-US" dirty="0"/>
          </a:p>
        </p:txBody>
      </p:sp>
    </p:spTree>
    <p:custDataLst>
      <p:tags r:id="rId1"/>
    </p:custData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Chart Options: Real-Time and Historical</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vCenter Server stores statistics at different specificities.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8 - 39</a:t>
            </a:r>
            <a:endParaRPr lang="en-US" dirty="0"/>
          </a:p>
        </p:txBody>
      </p:sp>
      <p:graphicFrame>
        <p:nvGraphicFramePr>
          <p:cNvPr id="11782" name="Table 1"/>
          <p:cNvGraphicFramePr>
            <a:graphicFrameLocks noGrp="1"/>
          </p:cNvGraphicFramePr>
          <p:nvPr/>
        </p:nvGraphicFramePr>
        <p:xfrm>
          <a:off x="609600" y="1583697"/>
          <a:ext cx="10863072" cy="2225040"/>
        </p:xfrm>
        <a:graphic>
          <a:graphicData uri="http://schemas.openxmlformats.org/drawingml/2006/table">
            <a:tbl>
              <a:tblPr firstRow="1" bandRow="1">
                <a:tableStyleId>{6E25E649-3F16-4E02-A733-19D2CDBF48F0}</a:tableStyleId>
              </a:tblPr>
              <a:tblGrid>
                <a:gridCol w="3621024">
                  <a:extLst>
                    <a:ext uri="{9D8B030D-6E8A-4147-A177-3AD203B41FA5}">
                      <a16:colId xmlns:a16="http://schemas.microsoft.com/office/drawing/2014/main" val="20000"/>
                    </a:ext>
                  </a:extLst>
                </a:gridCol>
                <a:gridCol w="3621024">
                  <a:extLst>
                    <a:ext uri="{9D8B030D-6E8A-4147-A177-3AD203B41FA5}">
                      <a16:colId xmlns:a16="http://schemas.microsoft.com/office/drawing/2014/main" val="20001"/>
                    </a:ext>
                  </a:extLst>
                </a:gridCol>
                <a:gridCol w="3621024">
                  <a:extLst>
                    <a:ext uri="{9D8B030D-6E8A-4147-A177-3AD203B41FA5}">
                      <a16:colId xmlns:a16="http://schemas.microsoft.com/office/drawing/2014/main" val="20002"/>
                    </a:ext>
                  </a:extLst>
                </a:gridCol>
              </a:tblGrid>
              <a:tr h="370840">
                <a:tc>
                  <a:txBody>
                    <a:bodyPr/>
                    <a:lstStyle/>
                    <a:p>
                      <a:pPr marL="0" indent="0" algn="l">
                        <a:buNone/>
                      </a:pPr>
                      <a:r>
                        <a:t>Time Interval</a:t>
                      </a:r>
                    </a:p>
                  </a:txBody>
                  <a:tcPr/>
                </a:tc>
                <a:tc>
                  <a:txBody>
                    <a:bodyPr/>
                    <a:lstStyle/>
                    <a:p>
                      <a:pPr marL="0" indent="0" algn="l">
                        <a:buNone/>
                      </a:pPr>
                      <a:r>
                        <a:t>Data Frequency</a:t>
                      </a:r>
                    </a:p>
                  </a:txBody>
                  <a:tcPr/>
                </a:tc>
                <a:tc>
                  <a:txBody>
                    <a:bodyPr/>
                    <a:lstStyle/>
                    <a:p>
                      <a:pPr marL="0" indent="0" algn="l">
                        <a:buNone/>
                      </a:pPr>
                      <a:r>
                        <a:t>Number of Samples</a:t>
                      </a:r>
                    </a:p>
                  </a:txBody>
                  <a:tcPr/>
                </a:tc>
                <a:extLst>
                  <a:ext uri="{0D108BD9-81ED-4DB2-BD59-A6C34878D82A}">
                    <a16:rowId xmlns:a16="http://schemas.microsoft.com/office/drawing/2014/main" val="10000"/>
                  </a:ext>
                </a:extLst>
              </a:tr>
              <a:tr h="370840">
                <a:tc>
                  <a:txBody>
                    <a:bodyPr/>
                    <a:lstStyle/>
                    <a:p>
                      <a:pPr marL="0" indent="0" algn="l">
                        <a:buNone/>
                      </a:pPr>
                      <a:r>
                        <a:t>Real-time (past hour)</a:t>
                      </a:r>
                    </a:p>
                  </a:txBody>
                  <a:tcPr/>
                </a:tc>
                <a:tc>
                  <a:txBody>
                    <a:bodyPr/>
                    <a:lstStyle/>
                    <a:p>
                      <a:pPr marL="0" indent="0" algn="l">
                        <a:buNone/>
                      </a:pPr>
                      <a:r>
                        <a:t>20 seconds</a:t>
                      </a:r>
                    </a:p>
                  </a:txBody>
                  <a:tcPr/>
                </a:tc>
                <a:tc>
                  <a:txBody>
                    <a:bodyPr/>
                    <a:lstStyle/>
                    <a:p>
                      <a:pPr marL="0" indent="0" algn="l">
                        <a:buNone/>
                      </a:pPr>
                      <a:r>
                        <a:t>180</a:t>
                      </a:r>
                    </a:p>
                  </a:txBody>
                  <a:tcPr/>
                </a:tc>
                <a:extLst>
                  <a:ext uri="{0D108BD9-81ED-4DB2-BD59-A6C34878D82A}">
                    <a16:rowId xmlns:a16="http://schemas.microsoft.com/office/drawing/2014/main" val="10001"/>
                  </a:ext>
                </a:extLst>
              </a:tr>
              <a:tr h="370840">
                <a:tc>
                  <a:txBody>
                    <a:bodyPr/>
                    <a:lstStyle/>
                    <a:p>
                      <a:pPr marL="0" indent="0" algn="l">
                        <a:buNone/>
                      </a:pPr>
                      <a:r>
                        <a:t>Past day</a:t>
                      </a:r>
                    </a:p>
                  </a:txBody>
                  <a:tcPr/>
                </a:tc>
                <a:tc>
                  <a:txBody>
                    <a:bodyPr/>
                    <a:lstStyle/>
                    <a:p>
                      <a:pPr marL="0" indent="0" algn="l">
                        <a:buNone/>
                      </a:pPr>
                      <a:r>
                        <a:t>5 minutes</a:t>
                      </a:r>
                    </a:p>
                  </a:txBody>
                  <a:tcPr/>
                </a:tc>
                <a:tc>
                  <a:txBody>
                    <a:bodyPr/>
                    <a:lstStyle/>
                    <a:p>
                      <a:pPr marL="0" indent="0" algn="l">
                        <a:buNone/>
                      </a:pPr>
                      <a:r>
                        <a:t>288</a:t>
                      </a:r>
                    </a:p>
                  </a:txBody>
                  <a:tcPr/>
                </a:tc>
                <a:extLst>
                  <a:ext uri="{0D108BD9-81ED-4DB2-BD59-A6C34878D82A}">
                    <a16:rowId xmlns:a16="http://schemas.microsoft.com/office/drawing/2014/main" val="10002"/>
                  </a:ext>
                </a:extLst>
              </a:tr>
              <a:tr h="370840">
                <a:tc>
                  <a:txBody>
                    <a:bodyPr/>
                    <a:lstStyle/>
                    <a:p>
                      <a:pPr marL="0" indent="0" algn="l">
                        <a:buNone/>
                      </a:pPr>
                      <a:r>
                        <a:t>Past week</a:t>
                      </a:r>
                    </a:p>
                  </a:txBody>
                  <a:tcPr/>
                </a:tc>
                <a:tc>
                  <a:txBody>
                    <a:bodyPr/>
                    <a:lstStyle/>
                    <a:p>
                      <a:pPr marL="0" indent="0" algn="l">
                        <a:buNone/>
                      </a:pPr>
                      <a:r>
                        <a:t>30 minutes</a:t>
                      </a:r>
                    </a:p>
                  </a:txBody>
                  <a:tcPr/>
                </a:tc>
                <a:tc>
                  <a:txBody>
                    <a:bodyPr/>
                    <a:lstStyle/>
                    <a:p>
                      <a:pPr marL="0" indent="0" algn="l">
                        <a:buNone/>
                      </a:pPr>
                      <a:r>
                        <a:t>336</a:t>
                      </a:r>
                    </a:p>
                  </a:txBody>
                  <a:tcPr/>
                </a:tc>
                <a:extLst>
                  <a:ext uri="{0D108BD9-81ED-4DB2-BD59-A6C34878D82A}">
                    <a16:rowId xmlns:a16="http://schemas.microsoft.com/office/drawing/2014/main" val="10003"/>
                  </a:ext>
                </a:extLst>
              </a:tr>
              <a:tr h="370840">
                <a:tc>
                  <a:txBody>
                    <a:bodyPr/>
                    <a:lstStyle/>
                    <a:p>
                      <a:pPr marL="0" indent="0" algn="l">
                        <a:buNone/>
                      </a:pPr>
                      <a:r>
                        <a:t>Past month</a:t>
                      </a:r>
                    </a:p>
                  </a:txBody>
                  <a:tcPr/>
                </a:tc>
                <a:tc>
                  <a:txBody>
                    <a:bodyPr/>
                    <a:lstStyle/>
                    <a:p>
                      <a:pPr marL="0" indent="0" algn="l">
                        <a:buNone/>
                      </a:pPr>
                      <a:r>
                        <a:t>2 hours</a:t>
                      </a:r>
                    </a:p>
                  </a:txBody>
                  <a:tcPr/>
                </a:tc>
                <a:tc>
                  <a:txBody>
                    <a:bodyPr/>
                    <a:lstStyle/>
                    <a:p>
                      <a:pPr marL="0" indent="0" algn="l">
                        <a:buNone/>
                      </a:pPr>
                      <a:r>
                        <a:t>360</a:t>
                      </a:r>
                    </a:p>
                  </a:txBody>
                  <a:tcPr/>
                </a:tc>
                <a:extLst>
                  <a:ext uri="{0D108BD9-81ED-4DB2-BD59-A6C34878D82A}">
                    <a16:rowId xmlns:a16="http://schemas.microsoft.com/office/drawing/2014/main" val="10004"/>
                  </a:ext>
                </a:extLst>
              </a:tr>
              <a:tr h="370840">
                <a:tc>
                  <a:txBody>
                    <a:bodyPr/>
                    <a:lstStyle/>
                    <a:p>
                      <a:pPr marL="0" indent="0" algn="l">
                        <a:buNone/>
                      </a:pPr>
                      <a:r>
                        <a:t>Past year</a:t>
                      </a:r>
                    </a:p>
                  </a:txBody>
                  <a:tcPr/>
                </a:tc>
                <a:tc>
                  <a:txBody>
                    <a:bodyPr/>
                    <a:lstStyle/>
                    <a:p>
                      <a:pPr marL="0" indent="0" algn="l">
                        <a:buNone/>
                      </a:pPr>
                      <a:r>
                        <a:t>1 day</a:t>
                      </a:r>
                    </a:p>
                  </a:txBody>
                  <a:tcPr/>
                </a:tc>
                <a:tc>
                  <a:txBody>
                    <a:bodyPr/>
                    <a:lstStyle/>
                    <a:p>
                      <a:pPr marL="0" indent="0" algn="l">
                        <a:buNone/>
                      </a:pPr>
                      <a:r>
                        <a:t>365</a:t>
                      </a:r>
                    </a:p>
                  </a:txBody>
                  <a:tcPr/>
                </a:tc>
                <a:extLst>
                  <a:ext uri="{0D108BD9-81ED-4DB2-BD59-A6C34878D82A}">
                    <a16:rowId xmlns:a16="http://schemas.microsoft.com/office/drawing/2014/main" val="10005"/>
                  </a:ext>
                </a:extLst>
              </a:tr>
            </a:tbl>
          </a:graphicData>
        </a:graphic>
      </p:graphicFrame>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Virtual Beans: Resource Management and Monitoring</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Virtual Beans wants to proactively manage and monitor its vSphere environment.</a:t>
            </a:r>
          </a:p>
          <a:p>
            <a:pPr marL="0" lvl="0" indent="0">
              <a:spcBef>
                <a:spcPts val="0"/>
              </a:spcBef>
              <a:spcAft>
                <a:spcPts val="0"/>
              </a:spcAft>
              <a:buNone/>
            </a:pPr>
            <a:r>
              <a:rPr lang="en-US" sz="2000" dirty="0">
                <a:solidFill>
                  <a:schemeClr val="tx2"/>
                </a:solidFill>
                <a:cs typeface="Calibri" pitchFamily="34" charset="0"/>
              </a:rPr>
              <a:t>Virtual Beans administrators must be able to:</a:t>
            </a:r>
          </a:p>
          <a:p>
            <a:pPr>
              <a:buFont typeface="Arial" pitchFamily="34" charset="0"/>
              <a:buChar char="•"/>
            </a:pPr>
            <a:r>
              <a:t>Increase allocation of CPU and memory resources for business-critical workloads, particularly during peak months.</a:t>
            </a:r>
          </a:p>
          <a:p>
            <a:pPr>
              <a:buFont typeface="Arial" pitchFamily="34" charset="0"/>
              <a:buChar char="•"/>
            </a:pPr>
            <a:r>
              <a:t>Monitor VM performance to troubleshoot user problems.</a:t>
            </a:r>
          </a:p>
          <a:p>
            <a:pPr>
              <a:buFont typeface="Arial" pitchFamily="34" charset="0"/>
              <a:buChar char="•"/>
            </a:pPr>
            <a:r>
              <a:t>Monitor ESXi host performance to avoid potential problems in the infrastructure.</a:t>
            </a:r>
          </a:p>
          <a:p>
            <a:pPr>
              <a:buFont typeface="Arial" pitchFamily="34" charset="0"/>
              <a:buChar char="•"/>
            </a:pPr>
            <a:r>
              <a:t>Create monthly reports, for management, that contain graphs of VM resource usage.</a:t>
            </a:r>
          </a:p>
          <a:p>
            <a:pPr>
              <a:buFont typeface="Arial" pitchFamily="34" charset="0"/>
              <a:buChar char="•"/>
            </a:pPr>
            <a:r>
              <a:t>Set notifications for when ESXi hosts experience high resource use.</a:t>
            </a:r>
          </a:p>
          <a:p>
            <a:pPr marL="0" indent="0">
              <a:buNone/>
            </a:pPr>
            <a:r>
              <a:t>As a Virtual Beans administrator, you must use the available tools in vSphere for managing and monitoring the vSphere environment.</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8 - 4</a:t>
            </a:r>
            <a:endParaRPr lang="en-US" dirty="0"/>
          </a:p>
        </p:txBody>
      </p:sp>
    </p:spTree>
    <p:custDataLst>
      <p:tags r:id="rId1"/>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Depending on the metric type and object, performance metrics are displayed in different types of charts, such as bar charts and pie charts.</a:t>
            </a:r>
          </a:p>
        </p:txBody>
      </p:sp>
      <p:pic>
        <p:nvPicPr>
          <p:cNvPr id="5" name="Content Placeholder 2|1841|629">
            <a:extLst>
              <a:ext uri="{FF2B5EF4-FFF2-40B4-BE49-F238E27FC236}">
                <a16:creationId xmlns:a16="http://schemas.microsoft.com/office/drawing/2014/main" id="{57CB9451-4BBE-4801-B22F-7FE4EA4125E3}"/>
              </a:ext>
            </a:extLst>
          </p:cNvPr>
          <p:cNvPicPr>
            <a:picLocks noGrp="1" noChangeAspect="1"/>
          </p:cNvPicPr>
          <p:nvPr>
            <p:ph sz="half" idx="10"/>
          </p:nvPr>
        </p:nvPicPr>
        <p:blipFill>
          <a:blip r:embed="rId4"/>
          <a:stretch>
            <a:fillRect/>
          </a:stretch>
        </p:blipFill>
        <p:spPr>
          <a:xfrm>
            <a:off x="827638" y="2756290"/>
            <a:ext cx="10536725" cy="3600000"/>
          </a:xfrm>
          <a:prstGeom prst="rect">
            <a:avLst/>
          </a:prstGeom>
        </p:spPr>
      </p:pic>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Chart Types: Bar and Pie</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8 - 40</a:t>
            </a:r>
            <a:endParaRPr lang="en-US" dirty="0"/>
          </a:p>
        </p:txBody>
      </p:sp>
    </p:spTree>
    <p:custDataLst>
      <p:tags r:id="rId1"/>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004|993"/>
          <p:cNvPicPr>
            <a:picLocks noGrp="1" noChangeAspect="1"/>
          </p:cNvPicPr>
          <p:nvPr>
            <p:ph sz="half" idx="12"/>
          </p:nvPr>
        </p:nvPicPr>
        <p:blipFill>
          <a:blip r:embed="rId4"/>
          <a:stretch>
            <a:fillRect/>
          </a:stretch>
        </p:blipFill>
        <p:spPr>
          <a:xfrm>
            <a:off x="1425862" y="1583697"/>
            <a:ext cx="9340276" cy="4628191"/>
          </a:xfrm>
          <a:prstGeom prst="rect">
            <a:avLst/>
          </a:prstGeom>
        </p:spPr>
      </p:pic>
      <p:sp>
        <p:nvSpPr>
          <p:cNvPr id="2" name="Title 1"/>
          <p:cNvSpPr>
            <a:spLocks noGrp="1"/>
          </p:cNvSpPr>
          <p:nvPr>
            <p:ph type="title"/>
          </p:nvPr>
        </p:nvSpPr>
        <p:spPr>
          <a:xfrm>
            <a:off x="609600" y="330200"/>
            <a:ext cx="10972800" cy="355600"/>
          </a:xfrm>
        </p:spPr>
        <p:txBody>
          <a:bodyPr/>
          <a:lstStyle/>
          <a:p>
            <a:r>
              <a:t>Chart Types: Line</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A line chart displays metrics for a single inventory object, for example, metrics for each CPU on an ESXi host.</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8 - 41</a:t>
            </a:r>
            <a:endParaRPr lang="en-US" dirty="0"/>
          </a:p>
        </p:txBody>
      </p:sp>
    </p:spTree>
    <p:custDataLst>
      <p:tags r:id="rId1"/>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999|993"/>
          <p:cNvPicPr>
            <a:picLocks noGrp="1" noChangeAspect="1"/>
          </p:cNvPicPr>
          <p:nvPr>
            <p:ph sz="half" idx="12"/>
          </p:nvPr>
        </p:nvPicPr>
        <p:blipFill>
          <a:blip r:embed="rId4"/>
          <a:stretch>
            <a:fillRect/>
          </a:stretch>
        </p:blipFill>
        <p:spPr>
          <a:xfrm>
            <a:off x="1437514" y="1583697"/>
            <a:ext cx="9316972" cy="4628191"/>
          </a:xfrm>
          <a:prstGeom prst="rect">
            <a:avLst/>
          </a:prstGeom>
        </p:spPr>
      </p:pic>
      <p:sp>
        <p:nvSpPr>
          <p:cNvPr id="2" name="Title 1"/>
          <p:cNvSpPr>
            <a:spLocks noGrp="1"/>
          </p:cNvSpPr>
          <p:nvPr>
            <p:ph type="title"/>
          </p:nvPr>
        </p:nvSpPr>
        <p:spPr>
          <a:xfrm>
            <a:off x="609600" y="330200"/>
            <a:ext cx="10972800" cy="355600"/>
          </a:xfrm>
        </p:spPr>
        <p:txBody>
          <a:bodyPr/>
          <a:lstStyle/>
          <a:p>
            <a:r>
              <a:t>Chart Types: Stacked</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Stacked charts are useful for comparing resource allocation and usage across multiple hosts or VMs.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8 - 42</a:t>
            </a:r>
            <a:endParaRPr lang="en-US" dirty="0"/>
          </a:p>
        </p:txBody>
      </p:sp>
    </p:spTree>
    <p:custDataLst>
      <p:tags r:id="rId1"/>
    </p:custData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3039|1744"/>
          <p:cNvPicPr>
            <a:picLocks noGrp="1" noChangeAspect="1"/>
          </p:cNvPicPr>
          <p:nvPr>
            <p:ph sz="half" idx="12"/>
          </p:nvPr>
        </p:nvPicPr>
        <p:blipFill>
          <a:blip r:embed="rId4"/>
          <a:stretch>
            <a:fillRect/>
          </a:stretch>
        </p:blipFill>
        <p:spPr>
          <a:xfrm>
            <a:off x="2063582" y="1583697"/>
            <a:ext cx="8064835" cy="4628191"/>
          </a:xfrm>
          <a:prstGeom prst="rect">
            <a:avLst/>
          </a:prstGeom>
        </p:spPr>
      </p:pic>
      <p:sp>
        <p:nvSpPr>
          <p:cNvPr id="2" name="Title 1"/>
          <p:cNvSpPr>
            <a:spLocks noGrp="1"/>
          </p:cNvSpPr>
          <p:nvPr>
            <p:ph type="title"/>
          </p:nvPr>
        </p:nvSpPr>
        <p:spPr>
          <a:xfrm>
            <a:off x="609600" y="330200"/>
            <a:ext cx="10972800" cy="355600"/>
          </a:xfrm>
        </p:spPr>
        <p:txBody>
          <a:bodyPr/>
          <a:lstStyle/>
          <a:p>
            <a:r>
              <a:t>Chart Types: Stacked Per VM</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Per-VM stacked graphs are available only for hosts.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8 - 43</a:t>
            </a:r>
            <a:endParaRPr lang="en-US" dirty="0"/>
          </a:p>
        </p:txBody>
      </p:sp>
    </p:spTree>
    <p:custDataLst>
      <p:tags r:id="rId1"/>
    </p:custData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999|972"/>
          <p:cNvPicPr>
            <a:picLocks noGrp="1" noChangeAspect="1"/>
          </p:cNvPicPr>
          <p:nvPr>
            <p:ph sz="half" idx="12"/>
          </p:nvPr>
        </p:nvPicPr>
        <p:blipFill>
          <a:blip r:embed="rId4"/>
          <a:stretch>
            <a:fillRect/>
          </a:stretch>
        </p:blipFill>
        <p:spPr>
          <a:xfrm>
            <a:off x="1336867" y="1583697"/>
            <a:ext cx="9518265" cy="4628191"/>
          </a:xfrm>
          <a:prstGeom prst="rect">
            <a:avLst/>
          </a:prstGeom>
        </p:spPr>
      </p:pic>
      <p:sp>
        <p:nvSpPr>
          <p:cNvPr id="2" name="Title 1"/>
          <p:cNvSpPr>
            <a:spLocks noGrp="1"/>
          </p:cNvSpPr>
          <p:nvPr>
            <p:ph type="title"/>
          </p:nvPr>
        </p:nvSpPr>
        <p:spPr>
          <a:xfrm>
            <a:off x="609600" y="330200"/>
            <a:ext cx="10972800" cy="355600"/>
          </a:xfrm>
        </p:spPr>
        <p:txBody>
          <a:bodyPr/>
          <a:lstStyle/>
          <a:p>
            <a:r>
              <a:t>Saving Charts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click the </a:t>
            </a:r>
            <a:r>
              <a:rPr lang="en-US" sz="2000" b="1" dirty="0">
                <a:solidFill>
                  <a:srgbClr val="000000"/>
                </a:solidFill>
                <a:cs typeface="Courier New" pitchFamily="49" charset="0"/>
              </a:rPr>
              <a:t>Save Chart</a:t>
            </a:r>
            <a:r>
              <a:t> icon above the graph to save performance chart information.</a:t>
            </a:r>
          </a:p>
          <a:p>
            <a:pPr marL="0" indent="0">
              <a:buNone/>
            </a:pPr>
            <a:r>
              <a:t>You can save information in PNG, JPEG, SVG, and CSV formats.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8 - 44</a:t>
            </a:r>
            <a:endParaRPr lang="en-US" dirty="0"/>
          </a:p>
        </p:txBody>
      </p:sp>
    </p:spTree>
    <p:custDataLst>
      <p:tags r:id="rId1"/>
    </p:custData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About Objects and Counters</a:t>
            </a:r>
          </a:p>
        </p:txBody>
      </p:sp>
      <p:sp>
        <p:nvSpPr>
          <p:cNvPr id="3" name="Content Placeholder 2"/>
          <p:cNvSpPr>
            <a:spLocks noGrp="1"/>
          </p:cNvSpPr>
          <p:nvPr>
            <p:ph sz="half" idx="1"/>
          </p:nvPr>
        </p:nvSpPr>
        <p:spPr>
          <a:xfrm>
            <a:off x="609600"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Objects are instances or aggregations of devices:</a:t>
            </a:r>
          </a:p>
          <a:p>
            <a:pPr>
              <a:buFont typeface="Arial" pitchFamily="34" charset="0"/>
              <a:buChar char="•"/>
            </a:pPr>
            <a:r>
              <a:t>Examples:</a:t>
            </a:r>
          </a:p>
          <a:p>
            <a:pPr lvl="1">
              <a:buFont typeface="Calibri" pitchFamily="34" charset="0"/>
              <a:buChar char="–"/>
            </a:pPr>
            <a:r>
              <a:t>vCPU0</a:t>
            </a:r>
          </a:p>
          <a:p>
            <a:pPr lvl="1">
              <a:buFont typeface="Calibri" pitchFamily="34" charset="0"/>
              <a:buChar char="–"/>
            </a:pPr>
            <a:r>
              <a:t>vCPU1</a:t>
            </a:r>
          </a:p>
          <a:p>
            <a:pPr lvl="1">
              <a:buFont typeface="Calibri" pitchFamily="34" charset="0"/>
              <a:buChar char="–"/>
            </a:pPr>
            <a:r>
              <a:t>vmhba1:1:2</a:t>
            </a:r>
          </a:p>
          <a:p>
            <a:pPr lvl="1">
              <a:buFont typeface="Calibri" pitchFamily="34" charset="0"/>
              <a:buChar char="–"/>
            </a:pPr>
            <a:r>
              <a:t>Aggregation over all NICs</a:t>
            </a:r>
          </a:p>
        </p:txBody>
      </p:sp>
      <p:sp>
        <p:nvSpPr>
          <p:cNvPr id="4" name="Content Placeholder 3"/>
          <p:cNvSpPr>
            <a:spLocks noGrp="1"/>
          </p:cNvSpPr>
          <p:nvPr>
            <p:ph sz="half" idx="2"/>
          </p:nvPr>
        </p:nvSpPr>
        <p:spPr>
          <a:xfrm>
            <a:off x="6168396"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Counters identify which statistics to collect:</a:t>
            </a:r>
          </a:p>
          <a:p>
            <a:pPr>
              <a:buFont typeface="Arial" pitchFamily="34" charset="0"/>
              <a:buChar char="•"/>
            </a:pPr>
            <a:r>
              <a:t>Examples:</a:t>
            </a:r>
          </a:p>
          <a:p>
            <a:pPr lvl="1">
              <a:buFont typeface="Calibri" pitchFamily="34" charset="0"/>
              <a:buChar char="–"/>
            </a:pPr>
            <a:r>
              <a:t>CPU: Used time, ready time, usage (%)</a:t>
            </a:r>
          </a:p>
          <a:p>
            <a:pPr lvl="1">
              <a:buFont typeface="Calibri" pitchFamily="34" charset="0"/>
              <a:buChar char="–"/>
            </a:pPr>
            <a:r>
              <a:t>NIC: Network packets received</a:t>
            </a:r>
          </a:p>
          <a:p>
            <a:pPr lvl="1">
              <a:buFont typeface="Calibri" pitchFamily="34" charset="0"/>
              <a:buChar char="–"/>
            </a:pPr>
            <a:r>
              <a:t>Memory: Memory swapped</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8 - 45</a:t>
            </a:r>
            <a:endParaRPr lang="en-US" dirty="0"/>
          </a:p>
        </p:txBody>
      </p:sp>
      <p:sp>
        <p:nvSpPr>
          <p:cNvPr id="6" name="Content Placeholder 2"/>
          <p:cNvSpPr>
            <a:spLocks noGrp="1"/>
          </p:cNvSpPr>
          <p:nvPr>
            <p:ph idx="11"/>
          </p:nvPr>
        </p:nvSpPr>
        <p:spPr>
          <a:xfrm>
            <a:off x="609600" y="914400"/>
            <a:ext cx="10972800" cy="587830"/>
          </a:xfrm>
        </p:spPr>
        <p:txBody>
          <a:bodyPr>
            <a:noAutofit/>
          </a:bodyPr>
          <a:lstStyle/>
          <a:p>
            <a:pPr marL="0" indent="0">
              <a:buNone/>
            </a:pPr>
            <a:r>
              <a:t>Performance charts graphically display CPU, memory, disk, network, and storage metrics for devices and entities managed by vCenter Server.</a:t>
            </a:r>
          </a:p>
        </p:txBody>
      </p:sp>
    </p:spTree>
    <p:custDataLst>
      <p:tags r:id="rId1"/>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About Statistics Types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The statistics type is the unit of measurement that is used during the statistics interval.</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8 - 46</a:t>
            </a:r>
            <a:endParaRPr lang="en-US" dirty="0"/>
          </a:p>
        </p:txBody>
      </p:sp>
      <p:graphicFrame>
        <p:nvGraphicFramePr>
          <p:cNvPr id="11809" name="Table 1"/>
          <p:cNvGraphicFramePr>
            <a:graphicFrameLocks noGrp="1"/>
          </p:cNvGraphicFramePr>
          <p:nvPr/>
        </p:nvGraphicFramePr>
        <p:xfrm>
          <a:off x="609600" y="1583697"/>
          <a:ext cx="10863072" cy="1483360"/>
        </p:xfrm>
        <a:graphic>
          <a:graphicData uri="http://schemas.openxmlformats.org/drawingml/2006/table">
            <a:tbl>
              <a:tblPr firstRow="1" bandRow="1">
                <a:tableStyleId>{6E25E649-3F16-4E02-A733-19D2CDBF48F0}</a:tableStyleId>
              </a:tblPr>
              <a:tblGrid>
                <a:gridCol w="2194560">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gridCol w="3182112">
                  <a:extLst>
                    <a:ext uri="{9D8B030D-6E8A-4147-A177-3AD203B41FA5}">
                      <a16:colId xmlns:a16="http://schemas.microsoft.com/office/drawing/2014/main" val="20002"/>
                    </a:ext>
                  </a:extLst>
                </a:gridCol>
              </a:tblGrid>
              <a:tr h="370840">
                <a:tc>
                  <a:txBody>
                    <a:bodyPr/>
                    <a:lstStyle/>
                    <a:p>
                      <a:pPr marL="0" indent="0" algn="l">
                        <a:buNone/>
                      </a:pPr>
                      <a:r>
                        <a:t>Statistics Type</a:t>
                      </a:r>
                    </a:p>
                  </a:txBody>
                  <a:tcPr/>
                </a:tc>
                <a:tc>
                  <a:txBody>
                    <a:bodyPr/>
                    <a:lstStyle/>
                    <a:p>
                      <a:pPr marL="0" indent="0" algn="l">
                        <a:buNone/>
                      </a:pPr>
                      <a:r>
                        <a:t>Description</a:t>
                      </a:r>
                    </a:p>
                  </a:txBody>
                  <a:tcPr/>
                </a:tc>
                <a:tc>
                  <a:txBody>
                    <a:bodyPr/>
                    <a:lstStyle/>
                    <a:p>
                      <a:pPr marL="0" indent="0" algn="l">
                        <a:buNone/>
                      </a:pPr>
                      <a:r>
                        <a:t>Example</a:t>
                      </a:r>
                    </a:p>
                  </a:txBody>
                  <a:tcPr/>
                </a:tc>
                <a:extLst>
                  <a:ext uri="{0D108BD9-81ED-4DB2-BD59-A6C34878D82A}">
                    <a16:rowId xmlns:a16="http://schemas.microsoft.com/office/drawing/2014/main" val="10000"/>
                  </a:ext>
                </a:extLst>
              </a:tr>
              <a:tr h="370840">
                <a:tc>
                  <a:txBody>
                    <a:bodyPr/>
                    <a:lstStyle/>
                    <a:p>
                      <a:pPr marL="0" indent="0" algn="l">
                        <a:buNone/>
                      </a:pPr>
                      <a:r>
                        <a:t>Rate</a:t>
                      </a:r>
                    </a:p>
                  </a:txBody>
                  <a:tcPr/>
                </a:tc>
                <a:tc>
                  <a:txBody>
                    <a:bodyPr/>
                    <a:lstStyle/>
                    <a:p>
                      <a:pPr marL="0" indent="0" algn="l">
                        <a:buNone/>
                      </a:pPr>
                      <a:r>
                        <a:t>Value over the current interval</a:t>
                      </a:r>
                    </a:p>
                  </a:txBody>
                  <a:tcPr/>
                </a:tc>
                <a:tc>
                  <a:txBody>
                    <a:bodyPr/>
                    <a:lstStyle/>
                    <a:p>
                      <a:pPr marL="0" indent="0" algn="l">
                        <a:buNone/>
                      </a:pPr>
                      <a:r>
                        <a:t>CPU use (MHz)</a:t>
                      </a:r>
                    </a:p>
                  </a:txBody>
                  <a:tcPr/>
                </a:tc>
                <a:extLst>
                  <a:ext uri="{0D108BD9-81ED-4DB2-BD59-A6C34878D82A}">
                    <a16:rowId xmlns:a16="http://schemas.microsoft.com/office/drawing/2014/main" val="10001"/>
                  </a:ext>
                </a:extLst>
              </a:tr>
              <a:tr h="370840">
                <a:tc>
                  <a:txBody>
                    <a:bodyPr/>
                    <a:lstStyle/>
                    <a:p>
                      <a:pPr marL="0" indent="0" algn="l">
                        <a:buNone/>
                      </a:pPr>
                      <a:r>
                        <a:t>Delta</a:t>
                      </a:r>
                    </a:p>
                  </a:txBody>
                  <a:tcPr/>
                </a:tc>
                <a:tc>
                  <a:txBody>
                    <a:bodyPr/>
                    <a:lstStyle/>
                    <a:p>
                      <a:pPr marL="0" indent="0" algn="l">
                        <a:buNone/>
                      </a:pPr>
                      <a:r>
                        <a:t>Change from previous interval</a:t>
                      </a:r>
                    </a:p>
                  </a:txBody>
                  <a:tcPr/>
                </a:tc>
                <a:tc>
                  <a:txBody>
                    <a:bodyPr/>
                    <a:lstStyle/>
                    <a:p>
                      <a:pPr marL="0" indent="0" algn="l">
                        <a:buNone/>
                      </a:pPr>
                      <a:r>
                        <a:t>CPU ready time</a:t>
                      </a:r>
                    </a:p>
                  </a:txBody>
                  <a:tcPr/>
                </a:tc>
                <a:extLst>
                  <a:ext uri="{0D108BD9-81ED-4DB2-BD59-A6C34878D82A}">
                    <a16:rowId xmlns:a16="http://schemas.microsoft.com/office/drawing/2014/main" val="10002"/>
                  </a:ext>
                </a:extLst>
              </a:tr>
              <a:tr h="370840">
                <a:tc>
                  <a:txBody>
                    <a:bodyPr/>
                    <a:lstStyle/>
                    <a:p>
                      <a:pPr marL="0" indent="0" algn="l">
                        <a:buNone/>
                      </a:pPr>
                      <a:r>
                        <a:t>Absolute</a:t>
                      </a:r>
                    </a:p>
                  </a:txBody>
                  <a:tcPr/>
                </a:tc>
                <a:tc>
                  <a:txBody>
                    <a:bodyPr/>
                    <a:lstStyle/>
                    <a:p>
                      <a:pPr marL="0" indent="0" algn="l">
                        <a:buNone/>
                      </a:pPr>
                      <a:r>
                        <a:t>Absolute value, independent of interval</a:t>
                      </a:r>
                    </a:p>
                  </a:txBody>
                  <a:tcPr/>
                </a:tc>
                <a:tc>
                  <a:txBody>
                    <a:bodyPr/>
                    <a:lstStyle/>
                    <a:p>
                      <a:pPr marL="0" indent="0" algn="l">
                        <a:buNone/>
                      </a:pPr>
                      <a:r>
                        <a:t>Memory active</a:t>
                      </a:r>
                    </a:p>
                  </a:txBody>
                  <a:tcPr/>
                </a:tc>
                <a:extLst>
                  <a:ext uri="{0D108BD9-81ED-4DB2-BD59-A6C34878D82A}">
                    <a16:rowId xmlns:a16="http://schemas.microsoft.com/office/drawing/2014/main" val="10003"/>
                  </a:ext>
                </a:extLst>
              </a:tr>
            </a:tbl>
          </a:graphicData>
        </a:graphic>
      </p:graphicFrame>
    </p:spTree>
    <p:custDataLst>
      <p:tags r:id="rId1"/>
    </p:custData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VertHalfHalf">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914400"/>
            <a:ext cx="10972800" cy="2514600"/>
          </a:xfrm>
        </p:spPr>
        <p:txBody>
          <a:bodyPr>
            <a:noAutofit/>
          </a:bodyPr>
          <a:lstStyle>
            <a:lvl1pPr>
              <a:defRPr/>
            </a:lvl1pPr>
            <a:lvl2pPr>
              <a:defRPr/>
            </a:lvl2pPr>
            <a:lvl3pPr>
              <a:defRPr/>
            </a:lvl3pPr>
            <a:lvl4pPr>
              <a:defRPr/>
            </a:lvl4pPr>
            <a:lvl5pPr>
              <a:defRPr/>
            </a:lvl5pPr>
            <a:lvl7pPr>
              <a:defRPr/>
            </a:lvl7pPr>
          </a:lstStyle>
          <a:p>
            <a:pPr marL="0" lvl="0" indent="0">
              <a:spcBef>
                <a:spcPts val="0"/>
              </a:spcBef>
              <a:spcAft>
                <a:spcPts val="0"/>
              </a:spcAft>
              <a:buNone/>
            </a:pPr>
            <a:r>
              <a:rPr lang="en-US" sz="2000" dirty="0">
                <a:solidFill>
                  <a:schemeClr val="tx2"/>
                </a:solidFill>
                <a:cs typeface="Calibri" pitchFamily="34" charset="0"/>
              </a:rPr>
              <a:t>Rollup is the conversion function between statistics intervals:</a:t>
            </a:r>
          </a:p>
          <a:p>
            <a:pPr>
              <a:buFont typeface="Arial" pitchFamily="34" charset="0"/>
              <a:buChar char="•"/>
            </a:pPr>
            <a:r>
              <a:t>5 minutes of past-hour statistics are converted to one past-day value:</a:t>
            </a:r>
          </a:p>
          <a:p>
            <a:pPr lvl="1">
              <a:buFont typeface="Calibri" pitchFamily="34" charset="0"/>
              <a:buChar char="–"/>
            </a:pPr>
            <a:r>
              <a:t>Fifteen 20-second statistics are rolled up into a single value.</a:t>
            </a:r>
          </a:p>
          <a:p>
            <a:pPr>
              <a:buFont typeface="Arial" pitchFamily="34" charset="0"/>
              <a:buChar char="•"/>
            </a:pPr>
            <a:r>
              <a:t>30 minutes of past-day statistics are converted to 1 past-week value:</a:t>
            </a:r>
          </a:p>
          <a:p>
            <a:pPr lvl="1">
              <a:buFont typeface="Calibri" pitchFamily="34" charset="0"/>
              <a:buChar char="–"/>
            </a:pPr>
            <a:r>
              <a:t>Six 5-minute statistics are rolled up into a single value.</a:t>
            </a:r>
          </a:p>
        </p:txBody>
      </p:sp>
      <p:sp>
        <p:nvSpPr>
          <p:cNvPr id="4" name="Title 1">
            <a:extLst>
              <a:ext uri="{FF2B5EF4-FFF2-40B4-BE49-F238E27FC236}">
                <a16:creationId xmlns:a16="http://schemas.microsoft.com/office/drawing/2014/main" id="{81E00445-D9A2-4DE6-9028-E5C6963BD15C}"/>
              </a:ext>
            </a:extLst>
          </p:cNvPr>
          <p:cNvSpPr>
            <a:spLocks noGrp="1"/>
          </p:cNvSpPr>
          <p:nvPr>
            <p:ph type="title"/>
          </p:nvPr>
        </p:nvSpPr>
        <p:spPr>
          <a:xfrm>
            <a:off x="609600" y="330200"/>
            <a:ext cx="10972800" cy="355600"/>
          </a:xfrm>
        </p:spPr>
        <p:txBody>
          <a:bodyPr/>
          <a:lstStyle/>
          <a:p>
            <a:r>
              <a:t>About Rollup</a:t>
            </a:r>
          </a:p>
        </p:txBody>
      </p:sp>
      <p:sp>
        <p:nvSpPr>
          <p:cNvPr id="5" name="Footer Placeholder 4">
            <a:extLst>
              <a:ext uri="{FF2B5EF4-FFF2-40B4-BE49-F238E27FC236}">
                <a16:creationId xmlns:a16="http://schemas.microsoft.com/office/drawing/2014/main" id="{690CD7B5-1413-4504-818E-42D4BAAF2CD8}"/>
              </a:ext>
            </a:extLst>
          </p:cNvPr>
          <p:cNvSpPr>
            <a:spLocks noGrp="1"/>
          </p:cNvSpPr>
          <p:nvPr>
            <p:ph type="ftr" sz="quarter" idx="10"/>
          </p:nvPr>
        </p:nvSpPr>
        <p:spPr>
          <a:xfrm>
            <a:off x="3327662" y="6464899"/>
            <a:ext cx="8254738" cy="301661"/>
          </a:xfrm>
        </p:spPr>
        <p:txBody>
          <a:bodyPr/>
          <a:lstStyle/>
          <a:p>
            <a:pPr>
              <a:lnSpc>
                <a:spcPct val="90000"/>
              </a:lnSpc>
            </a:pPr>
            <a:r>
              <a:rPr lang="en-US"/>
              <a:t>VMware vSphere: Install, Configure, Manage [V7]      |     8 - 47</a:t>
            </a:r>
            <a:endParaRPr lang="en-US" dirty="0"/>
          </a:p>
        </p:txBody>
      </p:sp>
      <p:graphicFrame>
        <p:nvGraphicFramePr>
          <p:cNvPr id="11813" name="Table 1"/>
          <p:cNvGraphicFramePr>
            <a:graphicFrameLocks noGrp="1"/>
          </p:cNvGraphicFramePr>
          <p:nvPr/>
        </p:nvGraphicFramePr>
        <p:xfrm>
          <a:off x="609600" y="3517557"/>
          <a:ext cx="10972800" cy="2397760"/>
        </p:xfrm>
        <a:graphic>
          <a:graphicData uri="http://schemas.openxmlformats.org/drawingml/2006/table">
            <a:tbl>
              <a:tblPr firstRow="1" bandRow="1">
                <a:tableStyleId>{6E25E649-3F16-4E02-A733-19D2CDBF48F0}</a:tableStyleId>
              </a:tblPr>
              <a:tblGrid>
                <a:gridCol w="2633472">
                  <a:extLst>
                    <a:ext uri="{9D8B030D-6E8A-4147-A177-3AD203B41FA5}">
                      <a16:colId xmlns:a16="http://schemas.microsoft.com/office/drawing/2014/main" val="20000"/>
                    </a:ext>
                  </a:extLst>
                </a:gridCol>
                <a:gridCol w="4389120">
                  <a:extLst>
                    <a:ext uri="{9D8B030D-6E8A-4147-A177-3AD203B41FA5}">
                      <a16:colId xmlns:a16="http://schemas.microsoft.com/office/drawing/2014/main" val="20001"/>
                    </a:ext>
                  </a:extLst>
                </a:gridCol>
                <a:gridCol w="3950208">
                  <a:extLst>
                    <a:ext uri="{9D8B030D-6E8A-4147-A177-3AD203B41FA5}">
                      <a16:colId xmlns:a16="http://schemas.microsoft.com/office/drawing/2014/main" val="20002"/>
                    </a:ext>
                  </a:extLst>
                </a:gridCol>
              </a:tblGrid>
              <a:tr h="370840">
                <a:tc>
                  <a:txBody>
                    <a:bodyPr/>
                    <a:lstStyle/>
                    <a:p>
                      <a:pPr marL="0" indent="0" algn="l">
                        <a:buNone/>
                      </a:pPr>
                      <a:r>
                        <a:t>Rollup Type</a:t>
                      </a:r>
                    </a:p>
                  </a:txBody>
                  <a:tcPr/>
                </a:tc>
                <a:tc>
                  <a:txBody>
                    <a:bodyPr/>
                    <a:lstStyle/>
                    <a:p>
                      <a:pPr marL="0" indent="0" algn="l">
                        <a:buNone/>
                      </a:pPr>
                      <a:r>
                        <a:t>Conversion Function</a:t>
                      </a:r>
                    </a:p>
                  </a:txBody>
                  <a:tcPr/>
                </a:tc>
                <a:tc>
                  <a:txBody>
                    <a:bodyPr/>
                    <a:lstStyle/>
                    <a:p>
                      <a:pPr marL="0" indent="0" algn="l">
                        <a:buNone/>
                      </a:pPr>
                      <a:r>
                        <a:t>Sample Statistic</a:t>
                      </a:r>
                    </a:p>
                  </a:txBody>
                  <a:tcPr/>
                </a:tc>
                <a:extLst>
                  <a:ext uri="{0D108BD9-81ED-4DB2-BD59-A6C34878D82A}">
                    <a16:rowId xmlns:a16="http://schemas.microsoft.com/office/drawing/2014/main" val="10000"/>
                  </a:ext>
                </a:extLst>
              </a:tr>
              <a:tr h="370840">
                <a:tc>
                  <a:txBody>
                    <a:bodyPr/>
                    <a:lstStyle/>
                    <a:p>
                      <a:pPr marL="0" indent="0" algn="l">
                        <a:buNone/>
                      </a:pPr>
                      <a:r>
                        <a:t>Average</a:t>
                      </a:r>
                    </a:p>
                  </a:txBody>
                  <a:tcPr/>
                </a:tc>
                <a:tc>
                  <a:txBody>
                    <a:bodyPr/>
                    <a:lstStyle/>
                    <a:p>
                      <a:pPr marL="0" indent="0" algn="l">
                        <a:buNone/>
                      </a:pPr>
                      <a:r>
                        <a:t>Average of data points</a:t>
                      </a:r>
                    </a:p>
                  </a:txBody>
                  <a:tcPr/>
                </a:tc>
                <a:tc>
                  <a:txBody>
                    <a:bodyPr/>
                    <a:lstStyle/>
                    <a:p>
                      <a:pPr marL="0" indent="0" algn="l">
                        <a:buNone/>
                      </a:pPr>
                      <a:r>
                        <a:t>CPU use (average)</a:t>
                      </a:r>
                    </a:p>
                  </a:txBody>
                  <a:tcPr/>
                </a:tc>
                <a:extLst>
                  <a:ext uri="{0D108BD9-81ED-4DB2-BD59-A6C34878D82A}">
                    <a16:rowId xmlns:a16="http://schemas.microsoft.com/office/drawing/2014/main" val="10001"/>
                  </a:ext>
                </a:extLst>
              </a:tr>
              <a:tr h="370840">
                <a:tc>
                  <a:txBody>
                    <a:bodyPr/>
                    <a:lstStyle/>
                    <a:p>
                      <a:pPr marL="0" indent="0" algn="l">
                        <a:buNone/>
                      </a:pPr>
                      <a:r>
                        <a:t>Summation</a:t>
                      </a:r>
                    </a:p>
                  </a:txBody>
                  <a:tcPr/>
                </a:tc>
                <a:tc>
                  <a:txBody>
                    <a:bodyPr/>
                    <a:lstStyle/>
                    <a:p>
                      <a:pPr marL="0" indent="0" algn="l">
                        <a:buNone/>
                      </a:pPr>
                      <a:r>
                        <a:t>Sum of data points</a:t>
                      </a:r>
                    </a:p>
                  </a:txBody>
                  <a:tcPr/>
                </a:tc>
                <a:tc>
                  <a:txBody>
                    <a:bodyPr/>
                    <a:lstStyle/>
                    <a:p>
                      <a:pPr marL="0" indent="0" algn="l">
                        <a:buNone/>
                      </a:pPr>
                      <a:r>
                        <a:t>CPU ready time (milliseconds)</a:t>
                      </a:r>
                    </a:p>
                  </a:txBody>
                  <a:tcPr/>
                </a:tc>
                <a:extLst>
                  <a:ext uri="{0D108BD9-81ED-4DB2-BD59-A6C34878D82A}">
                    <a16:rowId xmlns:a16="http://schemas.microsoft.com/office/drawing/2014/main" val="10002"/>
                  </a:ext>
                </a:extLst>
              </a:tr>
              <a:tr h="370840">
                <a:tc>
                  <a:txBody>
                    <a:bodyPr/>
                    <a:lstStyle/>
                    <a:p>
                      <a:pPr marL="0" indent="0" algn="l">
                        <a:buNone/>
                      </a:pPr>
                      <a:r>
                        <a:t>Latest</a:t>
                      </a:r>
                    </a:p>
                  </a:txBody>
                  <a:tcPr/>
                </a:tc>
                <a:tc>
                  <a:txBody>
                    <a:bodyPr/>
                    <a:lstStyle/>
                    <a:p>
                      <a:pPr marL="0" indent="0" algn="l">
                        <a:buNone/>
                      </a:pPr>
                      <a:r>
                        <a:t>Last data point</a:t>
                      </a:r>
                    </a:p>
                  </a:txBody>
                  <a:tcPr/>
                </a:tc>
                <a:tc>
                  <a:txBody>
                    <a:bodyPr/>
                    <a:lstStyle/>
                    <a:p>
                      <a:pPr marL="0" indent="0" algn="l">
                        <a:buNone/>
                      </a:pPr>
                      <a:r>
                        <a:t>Uptime (days)</a:t>
                      </a:r>
                    </a:p>
                  </a:txBody>
                  <a:tcPr/>
                </a:tc>
                <a:extLst>
                  <a:ext uri="{0D108BD9-81ED-4DB2-BD59-A6C34878D82A}">
                    <a16:rowId xmlns:a16="http://schemas.microsoft.com/office/drawing/2014/main" val="10003"/>
                  </a:ext>
                </a:extLst>
              </a:tr>
              <a:tr h="370840">
                <a:tc>
                  <a:txBody>
                    <a:bodyPr/>
                    <a:lstStyle/>
                    <a:p>
                      <a:pPr marL="0" indent="0" algn="l">
                        <a:buNone/>
                      </a:pPr>
                      <a:r>
                        <a:t>Minimum</a:t>
                      </a:r>
                    </a:p>
                  </a:txBody>
                  <a:tcPr/>
                </a:tc>
                <a:tc>
                  <a:txBody>
                    <a:bodyPr/>
                    <a:lstStyle/>
                    <a:p>
                      <a:pPr marL="0" indent="0" algn="l">
                        <a:buNone/>
                      </a:pPr>
                      <a:r>
                        <a:t>Current or average minimum data point</a:t>
                      </a:r>
                    </a:p>
                  </a:txBody>
                  <a:tcPr/>
                </a:tc>
                <a:tc rowSpan="2">
                  <a:txBody>
                    <a:bodyPr/>
                    <a:lstStyle/>
                    <a:p>
                      <a:pPr marL="0" indent="0" algn="l">
                        <a:buNone/>
                      </a:pPr>
                      <a:r>
                        <a:t>Available in all counters when vCenter Server statistics collection is set to level 4</a:t>
                      </a:r>
                    </a:p>
                  </a:txBody>
                  <a:tcPr/>
                </a:tc>
                <a:extLst>
                  <a:ext uri="{0D108BD9-81ED-4DB2-BD59-A6C34878D82A}">
                    <a16:rowId xmlns:a16="http://schemas.microsoft.com/office/drawing/2014/main" val="10004"/>
                  </a:ext>
                </a:extLst>
              </a:tr>
              <a:tr h="370840">
                <a:tc>
                  <a:txBody>
                    <a:bodyPr/>
                    <a:lstStyle/>
                    <a:p>
                      <a:pPr marL="0" indent="0" algn="l">
                        <a:buNone/>
                      </a:pPr>
                      <a:r>
                        <a:t>Maximum</a:t>
                      </a:r>
                    </a:p>
                  </a:txBody>
                  <a:tcPr/>
                </a:tc>
                <a:tc>
                  <a:txBody>
                    <a:bodyPr/>
                    <a:lstStyle/>
                    <a:p>
                      <a:pPr marL="0" indent="0" algn="l">
                        <a:buNone/>
                      </a:pPr>
                      <a:r>
                        <a:t>Current or average maximum data point</a:t>
                      </a:r>
                    </a:p>
                  </a:txBody>
                  <a:tcPr/>
                </a:tc>
                <a:tc vMerge="1">
                  <a:txBody>
                    <a:bodyPr/>
                    <a:lstStyle/>
                    <a:p>
                      <a:endParaRPr/>
                    </a:p>
                  </a:txBody>
                  <a:tcPr/>
                </a:tc>
                <a:extLst>
                  <a:ext uri="{0D108BD9-81ED-4DB2-BD59-A6C34878D82A}">
                    <a16:rowId xmlns:a16="http://schemas.microsoft.com/office/drawing/2014/main" val="10005"/>
                  </a:ext>
                </a:extLst>
              </a:tr>
            </a:tbl>
          </a:graphicData>
        </a:graphic>
      </p:graphicFrame>
    </p:spTree>
    <p:custDataLst>
      <p:tags r:id="rId1"/>
    </p:custData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the performance-tuning methodology</a:t>
            </a:r>
          </a:p>
          <a:p>
            <a:pPr>
              <a:buFont typeface="Arial" pitchFamily="34" charset="0"/>
              <a:buChar char="•"/>
            </a:pPr>
            <a:r>
              <a:t>Identify resource-monitoring tools</a:t>
            </a:r>
          </a:p>
          <a:p>
            <a:pPr>
              <a:buFont typeface="Arial" pitchFamily="34" charset="0"/>
              <a:buChar char="•"/>
            </a:pPr>
            <a:r>
              <a:t>Use vCenter Server performance charts to view performance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8 - 48</a:t>
            </a:r>
            <a:endParaRPr lang="en-US" dirty="0"/>
          </a:p>
        </p:txBody>
      </p:sp>
    </p:spTree>
    <p:custDataLst>
      <p:tags r:id="rId1"/>
    </p:custData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4: Monitoring Resource Use</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1820"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1: Virtual CPU and Memory Concepts</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1653"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Monitor the key factors that can affect a virtual machine's performance</a:t>
            </a:r>
          </a:p>
          <a:p>
            <a:pPr>
              <a:buFont typeface="Arial" pitchFamily="34" charset="0"/>
              <a:buChar char="•"/>
            </a:pPr>
            <a:r>
              <a:t>Use performance charts to view and improve performance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8 - 50</a:t>
            </a:r>
            <a:endParaRPr lang="en-US" dirty="0"/>
          </a:p>
        </p:txBody>
      </p:sp>
    </p:spTree>
    <p:custDataLst>
      <p:tags r:id="rId1"/>
    </p:custData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709|215"/>
          <p:cNvPicPr>
            <a:picLocks noGrp="1" noChangeAspect="1"/>
          </p:cNvPicPr>
          <p:nvPr>
            <p:ph sz="half" idx="12"/>
          </p:nvPr>
        </p:nvPicPr>
        <p:blipFill>
          <a:blip r:embed="rId4"/>
          <a:stretch>
            <a:fillRect/>
          </a:stretch>
        </p:blipFill>
        <p:spPr>
          <a:xfrm>
            <a:off x="609600" y="1583697"/>
            <a:ext cx="10972800" cy="3325990"/>
          </a:xfrm>
          <a:prstGeom prst="rect">
            <a:avLst/>
          </a:prstGeom>
        </p:spPr>
      </p:pic>
      <p:sp>
        <p:nvSpPr>
          <p:cNvPr id="2" name="Title 1"/>
          <p:cNvSpPr>
            <a:spLocks noGrp="1"/>
          </p:cNvSpPr>
          <p:nvPr>
            <p:ph type="title"/>
          </p:nvPr>
        </p:nvSpPr>
        <p:spPr>
          <a:xfrm>
            <a:off x="609600" y="330200"/>
            <a:ext cx="10972800" cy="355600"/>
          </a:xfrm>
        </p:spPr>
        <p:txBody>
          <a:bodyPr/>
          <a:lstStyle/>
          <a:p>
            <a:r>
              <a:t>Interpreting Data from Tools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vCenter Server monitoring tools and guest OS monitoring tools provide different points of view.</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8 - 51</a:t>
            </a:r>
            <a:endParaRPr lang="en-US" dirty="0"/>
          </a:p>
        </p:txBody>
      </p:sp>
    </p:spTree>
    <p:custDataLst>
      <p:tags r:id="rId1"/>
    </p:custData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004|966"/>
          <p:cNvPicPr>
            <a:picLocks noGrp="1" noChangeAspect="1"/>
          </p:cNvPicPr>
          <p:nvPr>
            <p:ph sz="half" idx="12"/>
          </p:nvPr>
        </p:nvPicPr>
        <p:blipFill>
          <a:blip r:embed="rId4"/>
          <a:stretch>
            <a:fillRect/>
          </a:stretch>
        </p:blipFill>
        <p:spPr>
          <a:xfrm>
            <a:off x="1295330" y="1583697"/>
            <a:ext cx="9601340" cy="4628191"/>
          </a:xfrm>
          <a:prstGeom prst="rect">
            <a:avLst/>
          </a:prstGeom>
        </p:spPr>
      </p:pic>
      <p:sp>
        <p:nvSpPr>
          <p:cNvPr id="2" name="Title 1"/>
          <p:cNvSpPr>
            <a:spLocks noGrp="1"/>
          </p:cNvSpPr>
          <p:nvPr>
            <p:ph type="title"/>
          </p:nvPr>
        </p:nvSpPr>
        <p:spPr>
          <a:xfrm>
            <a:off x="609600" y="330200"/>
            <a:ext cx="10972800" cy="355600"/>
          </a:xfrm>
        </p:spPr>
        <p:txBody>
          <a:bodyPr/>
          <a:lstStyle/>
          <a:p>
            <a:r>
              <a:t>CPU-Constrained VMs (1)</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If CPU use is continuously high, the VM is constrained by the CPU. However, the host might have enough CPU for other VMs to run.</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8 - 52</a:t>
            </a:r>
            <a:endParaRPr lang="en-US" dirty="0"/>
          </a:p>
        </p:txBody>
      </p:sp>
    </p:spTree>
    <p:custDataLst>
      <p:tags r:id="rId1"/>
    </p:custData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Multiple VMs are constrained by the CPU if the following conditions are present:</a:t>
            </a:r>
          </a:p>
          <a:p>
            <a:pPr>
              <a:buFont typeface="Arial" pitchFamily="34" charset="0"/>
              <a:buChar char="•"/>
            </a:pPr>
            <a:r>
              <a:t>High CPU usage in the guest operating system</a:t>
            </a:r>
          </a:p>
          <a:p>
            <a:pPr>
              <a:buFont typeface="Arial" pitchFamily="34" charset="0"/>
              <a:buChar char="•"/>
            </a:pPr>
            <a:r>
              <a:t>Relatively high CPU readiness values for the VMs</a:t>
            </a:r>
          </a:p>
        </p:txBody>
      </p:sp>
      <p:pic>
        <p:nvPicPr>
          <p:cNvPr id="5" name="Content Placeholder 2|2004|970">
            <a:extLst>
              <a:ext uri="{FF2B5EF4-FFF2-40B4-BE49-F238E27FC236}">
                <a16:creationId xmlns:a16="http://schemas.microsoft.com/office/drawing/2014/main" id="{57CB9451-4BBE-4801-B22F-7FE4EA4125E3}"/>
              </a:ext>
            </a:extLst>
          </p:cNvPr>
          <p:cNvPicPr>
            <a:picLocks noGrp="1" noChangeAspect="1"/>
          </p:cNvPicPr>
          <p:nvPr>
            <p:ph sz="half" idx="10"/>
          </p:nvPr>
        </p:nvPicPr>
        <p:blipFill>
          <a:blip r:embed="rId4"/>
          <a:stretch>
            <a:fillRect/>
          </a:stretch>
        </p:blipFill>
        <p:spPr>
          <a:xfrm>
            <a:off x="2377238" y="2756290"/>
            <a:ext cx="7437525" cy="3600000"/>
          </a:xfrm>
          <a:prstGeom prst="rect">
            <a:avLst/>
          </a:prstGeom>
        </p:spPr>
      </p:pic>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CPU-Constrained VMs (2)</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8 - 53</a:t>
            </a:r>
            <a:endParaRPr lang="en-US" dirty="0"/>
          </a:p>
        </p:txBody>
      </p:sp>
    </p:spTree>
    <p:custDataLst>
      <p:tags r:id="rId1"/>
    </p:custData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939|435"/>
          <p:cNvPicPr>
            <a:picLocks noGrp="1" noChangeAspect="1"/>
          </p:cNvPicPr>
          <p:nvPr>
            <p:ph sz="half" idx="12"/>
          </p:nvPr>
        </p:nvPicPr>
        <p:blipFill>
          <a:blip r:embed="rId4"/>
          <a:stretch>
            <a:fillRect/>
          </a:stretch>
        </p:blipFill>
        <p:spPr>
          <a:xfrm>
            <a:off x="1100746" y="1583697"/>
            <a:ext cx="9990508" cy="4628191"/>
          </a:xfrm>
          <a:prstGeom prst="rect">
            <a:avLst/>
          </a:prstGeom>
        </p:spPr>
      </p:pic>
      <p:sp>
        <p:nvSpPr>
          <p:cNvPr id="2" name="Title 1"/>
          <p:cNvSpPr>
            <a:spLocks noGrp="1"/>
          </p:cNvSpPr>
          <p:nvPr>
            <p:ph type="title"/>
          </p:nvPr>
        </p:nvSpPr>
        <p:spPr>
          <a:xfrm>
            <a:off x="609600" y="330200"/>
            <a:ext cx="10972800" cy="355600"/>
          </a:xfrm>
        </p:spPr>
        <p:txBody>
          <a:bodyPr/>
          <a:lstStyle/>
          <a:p>
            <a:r>
              <a:t>Memory-Constrained VMs (1)</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Compare a VM's memory consumed and granted values to determine whether the VM is memory-constrained.</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8 - 54</a:t>
            </a:r>
            <a:endParaRPr lang="en-US" dirty="0"/>
          </a:p>
        </p:txBody>
      </p:sp>
    </p:spTree>
    <p:custDataLst>
      <p:tags r:id="rId1"/>
    </p:custData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939|435"/>
          <p:cNvPicPr>
            <a:picLocks noGrp="1" noChangeAspect="1"/>
          </p:cNvPicPr>
          <p:nvPr>
            <p:ph sz="half" idx="12"/>
          </p:nvPr>
        </p:nvPicPr>
        <p:blipFill>
          <a:blip r:embed="rId4"/>
          <a:stretch>
            <a:fillRect/>
          </a:stretch>
        </p:blipFill>
        <p:spPr>
          <a:xfrm>
            <a:off x="1100746" y="1583697"/>
            <a:ext cx="9990508" cy="4628191"/>
          </a:xfrm>
          <a:prstGeom prst="rect">
            <a:avLst/>
          </a:prstGeom>
        </p:spPr>
      </p:pic>
      <p:sp>
        <p:nvSpPr>
          <p:cNvPr id="2" name="Title 1"/>
          <p:cNvSpPr>
            <a:spLocks noGrp="1"/>
          </p:cNvSpPr>
          <p:nvPr>
            <p:ph type="title"/>
          </p:nvPr>
        </p:nvSpPr>
        <p:spPr>
          <a:xfrm>
            <a:off x="609600" y="330200"/>
            <a:ext cx="10972800" cy="355600"/>
          </a:xfrm>
        </p:spPr>
        <p:txBody>
          <a:bodyPr/>
          <a:lstStyle/>
          <a:p>
            <a:r>
              <a:t>Memory-Constrained VMs (2)</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If a VM consumes its entire memory allocation, the VM might be memory-constrained, and you should consider increasing the VM’s memory size.</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8 - 55</a:t>
            </a:r>
            <a:endParaRPr lang="en-US" dirty="0"/>
          </a:p>
        </p:txBody>
      </p:sp>
    </p:spTree>
    <p:custDataLst>
      <p:tags r:id="rId1"/>
    </p:custData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002|1112"/>
          <p:cNvPicPr>
            <a:picLocks noGrp="1" noChangeAspect="1"/>
          </p:cNvPicPr>
          <p:nvPr>
            <p:ph sz="half" idx="12"/>
          </p:nvPr>
        </p:nvPicPr>
        <p:blipFill>
          <a:blip r:embed="rId4"/>
          <a:stretch>
            <a:fillRect/>
          </a:stretch>
        </p:blipFill>
        <p:spPr>
          <a:xfrm>
            <a:off x="1929796" y="1583697"/>
            <a:ext cx="8332407" cy="4628191"/>
          </a:xfrm>
          <a:prstGeom prst="rect">
            <a:avLst/>
          </a:prstGeom>
        </p:spPr>
      </p:pic>
      <p:sp>
        <p:nvSpPr>
          <p:cNvPr id="2" name="Title 1"/>
          <p:cNvSpPr>
            <a:spLocks noGrp="1"/>
          </p:cNvSpPr>
          <p:nvPr>
            <p:ph type="title"/>
          </p:nvPr>
        </p:nvSpPr>
        <p:spPr>
          <a:xfrm>
            <a:off x="609600" y="330200"/>
            <a:ext cx="10972800" cy="355600"/>
          </a:xfrm>
        </p:spPr>
        <p:txBody>
          <a:bodyPr/>
          <a:lstStyle/>
          <a:p>
            <a:r>
              <a:t>Memory-Constrained Hosts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Any evidence of ballooning or swapping is a sign that your host might be memory-constrained.</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8 - 56</a:t>
            </a:r>
            <a:endParaRPr lang="en-US" dirty="0"/>
          </a:p>
        </p:txBody>
      </p:sp>
    </p:spTree>
    <p:custDataLst>
      <p:tags r:id="rId1"/>
    </p:custData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Disk-Constrained VMs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Disk-intensive applications can saturate the storage or the path.</a:t>
            </a:r>
          </a:p>
          <a:p>
            <a:pPr marL="0" lvl="0" indent="0">
              <a:spcBef>
                <a:spcPts val="0"/>
              </a:spcBef>
              <a:spcAft>
                <a:spcPts val="0"/>
              </a:spcAft>
              <a:buNone/>
            </a:pPr>
            <a:r>
              <a:rPr lang="en-US" sz="2000" dirty="0">
                <a:solidFill>
                  <a:schemeClr val="tx2"/>
                </a:solidFill>
                <a:cs typeface="Calibri" pitchFamily="34" charset="0"/>
              </a:rPr>
              <a:t>If you suspect that a VM is constrained by disk access, take these actions:</a:t>
            </a:r>
          </a:p>
          <a:p>
            <a:pPr>
              <a:buFont typeface="Arial" pitchFamily="34" charset="0"/>
              <a:buChar char="•"/>
            </a:pPr>
            <a:r>
              <a:t>Measure the throughput and latency between the VM and storage.</a:t>
            </a:r>
          </a:p>
          <a:p>
            <a:pPr>
              <a:buFont typeface="Arial" pitchFamily="34" charset="0"/>
              <a:buChar char="•"/>
            </a:pPr>
            <a:r>
              <a:t>Use the advanced performance charts to monitor throughput and latency:</a:t>
            </a:r>
          </a:p>
          <a:p>
            <a:pPr lvl="1">
              <a:buFont typeface="Calibri" pitchFamily="34" charset="0"/>
              <a:buChar char="–"/>
            </a:pPr>
            <a:r>
              <a:t>Read rate and write rate</a:t>
            </a:r>
          </a:p>
          <a:p>
            <a:pPr lvl="1">
              <a:buFont typeface="Calibri" pitchFamily="34" charset="0"/>
              <a:buChar char="–"/>
            </a:pPr>
            <a:r>
              <a:t>Read latency and write latency</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8 - 57</a:t>
            </a:r>
            <a:endParaRPr lang="en-US" dirty="0"/>
          </a:p>
        </p:txBody>
      </p:sp>
    </p:spTree>
    <p:custDataLst>
      <p:tags r:id="rId1"/>
    </p:custData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Monitoring Disk Latency</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To determine disk performance problems, monitor two disk latency data counters:</a:t>
            </a:r>
          </a:p>
          <a:p>
            <a:pPr>
              <a:buFont typeface="Arial" pitchFamily="34" charset="0"/>
              <a:buChar char="•"/>
            </a:pPr>
            <a:r>
              <a:t>Kernel command latency:</a:t>
            </a:r>
          </a:p>
          <a:p>
            <a:pPr lvl="1">
              <a:buFont typeface="Calibri" pitchFamily="34" charset="0"/>
              <a:buChar char="–"/>
            </a:pPr>
            <a:r>
              <a:t>This counter is the average time that is spent in the VMkernel per SCSI command.</a:t>
            </a:r>
          </a:p>
          <a:p>
            <a:pPr lvl="1">
              <a:buFont typeface="Calibri" pitchFamily="34" charset="0"/>
              <a:buChar char="–"/>
            </a:pPr>
            <a:r>
              <a:t>High numbers (greater than 2 milliseconds or 3 milliseconds) represent either an overworked array or an overworked host.</a:t>
            </a:r>
          </a:p>
          <a:p>
            <a:pPr>
              <a:buFont typeface="Arial" pitchFamily="34" charset="0"/>
              <a:buChar char="•"/>
            </a:pPr>
            <a:r>
              <a:t>Physical device command latency:</a:t>
            </a:r>
          </a:p>
          <a:p>
            <a:pPr lvl="1">
              <a:buFont typeface="Calibri" pitchFamily="34" charset="0"/>
              <a:buChar char="–"/>
            </a:pPr>
            <a:r>
              <a:t>This counter is the average time that the physical device takes to complete a SCSI command.</a:t>
            </a:r>
          </a:p>
          <a:p>
            <a:pPr lvl="1">
              <a:buFont typeface="Calibri" pitchFamily="34" charset="0"/>
              <a:buChar char="–"/>
            </a:pPr>
            <a:r>
              <a:t>High numbers represent a slow or overworked array, for example:</a:t>
            </a:r>
          </a:p>
          <a:p>
            <a:pPr lvl="2">
              <a:buFont typeface="Arial" pitchFamily="34" charset="0"/>
              <a:buChar char="•"/>
            </a:pPr>
            <a:r>
              <a:t>For spinning disks (HDDs), greater than 15 milliseconds or 20 milliseconds</a:t>
            </a:r>
          </a:p>
          <a:p>
            <a:pPr lvl="2">
              <a:buFont typeface="Arial" pitchFamily="34" charset="0"/>
              <a:buChar char="•"/>
            </a:pPr>
            <a:r>
              <a:t>For SSDs, greater than 3 milliseconds or 4 milliseconds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8 - 58</a:t>
            </a:r>
            <a:endParaRPr lang="en-US" dirty="0"/>
          </a:p>
        </p:txBody>
      </p:sp>
    </p:spTree>
    <p:custDataLst>
      <p:tags r:id="rId1"/>
    </p:custData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Network-Constrained VMs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Network-intensive applications often bottleneck on path segments outside the ESXi host:</a:t>
            </a:r>
          </a:p>
          <a:p>
            <a:pPr>
              <a:buFont typeface="Arial" pitchFamily="34" charset="0"/>
              <a:buChar char="•"/>
            </a:pPr>
            <a:r>
              <a:t>Example: WAN links between server and client</a:t>
            </a:r>
          </a:p>
          <a:p>
            <a:pPr marL="0" lvl="0" indent="0">
              <a:spcBef>
                <a:spcPts val="0"/>
              </a:spcBef>
              <a:spcAft>
                <a:spcPts val="0"/>
              </a:spcAft>
              <a:buNone/>
            </a:pPr>
            <a:r>
              <a:rPr lang="en-US" sz="2000" dirty="0">
                <a:solidFill>
                  <a:schemeClr val="tx2"/>
                </a:solidFill>
                <a:cs typeface="Calibri" pitchFamily="34" charset="0"/>
              </a:rPr>
              <a:t>If you suspect that a VM is constrained by the network, take these actions:</a:t>
            </a:r>
          </a:p>
          <a:p>
            <a:pPr>
              <a:buFont typeface="Arial" pitchFamily="34" charset="0"/>
              <a:buChar char="•"/>
            </a:pPr>
            <a:r>
              <a:t>Verify that VMware Tools is installed and that VMXNET3 is the virtual network adapter.</a:t>
            </a:r>
          </a:p>
          <a:p>
            <a:pPr>
              <a:buFont typeface="Arial" pitchFamily="34" charset="0"/>
              <a:buChar char="•"/>
            </a:pPr>
            <a:r>
              <a:t>Measure the effective bandwidth between the VM and its peer system.</a:t>
            </a:r>
          </a:p>
          <a:p>
            <a:pPr>
              <a:buFont typeface="Arial" pitchFamily="34" charset="0"/>
              <a:buChar char="•"/>
            </a:pPr>
            <a:r>
              <a:t>Check for dropped receive packets and dropped transmit packets.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8 - 59</a:t>
            </a:r>
            <a:endParaRPr lang="en-US" dirty="0"/>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CPU and memory concepts in relation to a virtualized environment</a:t>
            </a:r>
          </a:p>
          <a:p>
            <a:pPr>
              <a:buFont typeface="Arial" pitchFamily="34" charset="0"/>
              <a:buChar char="•"/>
            </a:pPr>
            <a:r>
              <a:t>Recognize techniques for addressing memory resource overcommitment</a:t>
            </a:r>
          </a:p>
          <a:p>
            <a:pPr>
              <a:buFont typeface="Arial" pitchFamily="34" charset="0"/>
              <a:buChar char="•"/>
            </a:pPr>
            <a:r>
              <a:t>Identify additional technologies that improve memory usage</a:t>
            </a:r>
          </a:p>
          <a:p>
            <a:pPr>
              <a:buFont typeface="Arial" pitchFamily="34" charset="0"/>
              <a:buChar char="•"/>
            </a:pPr>
            <a:r>
              <a:t>Describe how VMware Virtual SMP works</a:t>
            </a:r>
          </a:p>
          <a:p>
            <a:pPr>
              <a:buFont typeface="Arial" pitchFamily="34" charset="0"/>
              <a:buChar char="•"/>
            </a:pPr>
            <a:r>
              <a:t>Explain how the VMkernel uses hyperthreading</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8 - 6</a:t>
            </a:r>
            <a:endParaRPr lang="en-US" dirty="0"/>
          </a:p>
        </p:txBody>
      </p:sp>
    </p:spTree>
    <p:custDataLst>
      <p:tags r:id="rId1"/>
    </p:custData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Lab 23: Monitoring Virtual Machine Performance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Use the system monitoring tools to review the CPU workload:</a:t>
            </a:r>
          </a:p>
          <a:p>
            <a:pPr>
              <a:buFont typeface="+mj-lt"/>
              <a:buAutoNum type="arabicPeriod"/>
            </a:pPr>
            <a:r>
              <a:t>Create a CPU Workload</a:t>
            </a:r>
          </a:p>
          <a:p>
            <a:pPr>
              <a:buFont typeface="+mj-lt"/>
              <a:buAutoNum type="arabicPeriod" startAt="2"/>
            </a:pPr>
            <a:r>
              <a:t>Use Performance Charts to Monitor CPU Use</a:t>
            </a:r>
          </a:p>
          <a:p>
            <a:pPr>
              <a:buFont typeface="+mj-lt"/>
              <a:buAutoNum type="arabicPeriod" startAt="3"/>
            </a:pPr>
            <a:r>
              <a:t>Remove CPU Affinity and Change CPU Shares to Normal</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8 - 60</a:t>
            </a:r>
            <a:endParaRPr lang="en-US" dirty="0"/>
          </a:p>
        </p:txBody>
      </p:sp>
    </p:spTree>
    <p:custDataLst>
      <p:tags r:id="rId1"/>
    </p:custData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Monitor the key factors that can affect a virtual machine's performance</a:t>
            </a:r>
          </a:p>
          <a:p>
            <a:pPr>
              <a:buFont typeface="Arial" pitchFamily="34" charset="0"/>
              <a:buChar char="•"/>
            </a:pPr>
            <a:r>
              <a:t>Use performance charts to view and improve performance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8 - 61</a:t>
            </a:r>
            <a:endParaRPr lang="en-US" dirty="0"/>
          </a:p>
        </p:txBody>
      </p:sp>
    </p:spTree>
    <p:custDataLst>
      <p:tags r:id="rId1"/>
    </p:custData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5: Using Alarms</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1866"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Use predefined alarms in vCenter Server</a:t>
            </a:r>
          </a:p>
          <a:p>
            <a:pPr>
              <a:buFont typeface="Arial" pitchFamily="34" charset="0"/>
              <a:buChar char="•"/>
            </a:pPr>
            <a:r>
              <a:t>View and acknowledge alarms</a:t>
            </a:r>
          </a:p>
          <a:p>
            <a:pPr>
              <a:buFont typeface="Arial" pitchFamily="34" charset="0"/>
              <a:buChar char="•"/>
            </a:pPr>
            <a:r>
              <a:t>Create custom alarms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8 - 63</a:t>
            </a:r>
            <a:endParaRPr lang="en-US" dirty="0"/>
          </a:p>
        </p:txBody>
      </p:sp>
    </p:spTree>
    <p:custDataLst>
      <p:tags r:id="rId1"/>
    </p:custData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An alarm is a notification that is sent in response to an event or condition that occurs with an object in the inventory.</a:t>
            </a:r>
          </a:p>
        </p:txBody>
      </p:sp>
      <p:pic>
        <p:nvPicPr>
          <p:cNvPr id="5" name="Content Placeholder 2|1999|652">
            <a:extLst>
              <a:ext uri="{FF2B5EF4-FFF2-40B4-BE49-F238E27FC236}">
                <a16:creationId xmlns:a16="http://schemas.microsoft.com/office/drawing/2014/main" id="{57CB9451-4BBE-4801-B22F-7FE4EA4125E3}"/>
              </a:ext>
            </a:extLst>
          </p:cNvPr>
          <p:cNvPicPr>
            <a:picLocks noGrp="1" noChangeAspect="1"/>
          </p:cNvPicPr>
          <p:nvPr>
            <p:ph sz="half" idx="10"/>
          </p:nvPr>
        </p:nvPicPr>
        <p:blipFill>
          <a:blip r:embed="rId4"/>
          <a:stretch>
            <a:fillRect/>
          </a:stretch>
        </p:blipFill>
        <p:spPr>
          <a:xfrm>
            <a:off x="609600" y="2756290"/>
            <a:ext cx="10972801" cy="3578922"/>
          </a:xfrm>
          <a:prstGeom prst="rect">
            <a:avLst/>
          </a:prstGeom>
        </p:spPr>
      </p:pic>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About Alarms</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8 - 64</a:t>
            </a:r>
            <a:endParaRPr lang="en-US" dirty="0"/>
          </a:p>
        </p:txBody>
      </p:sp>
    </p:spTree>
    <p:custDataLst>
      <p:tags r:id="rId1"/>
    </p:custData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Predefined Alarms (1)</a:t>
            </a:r>
          </a:p>
        </p:txBody>
      </p:sp>
      <p:pic>
        <p:nvPicPr>
          <p:cNvPr id="3" name="Content Placeholder 2|1656|1129"/>
          <p:cNvPicPr>
            <a:picLocks noGrp="1" noChangeAspect="1"/>
          </p:cNvPicPr>
          <p:nvPr>
            <p:ph sz="half" idx="1"/>
          </p:nvPr>
        </p:nvPicPr>
        <p:blipFill>
          <a:blip r:embed="rId4"/>
          <a:stretch>
            <a:fillRect/>
          </a:stretch>
        </p:blipFill>
        <p:spPr>
          <a:xfrm>
            <a:off x="4277821" y="914400"/>
            <a:ext cx="7308000" cy="4982326"/>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You can access many predefined alarms for various inventory objects, such as hosts, virtual machines, datastores, networks, and so on.</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8 - 65</a:t>
            </a:r>
            <a:endParaRPr lang="en-US" dirty="0"/>
          </a:p>
        </p:txBody>
      </p:sp>
    </p:spTree>
    <p:custDataLst>
      <p:tags r:id="rId1"/>
    </p:custData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Predefined Alarms (2)</a:t>
            </a:r>
          </a:p>
        </p:txBody>
      </p:sp>
      <p:pic>
        <p:nvPicPr>
          <p:cNvPr id="3" name="Content Placeholder 2|1660|1129"/>
          <p:cNvPicPr>
            <a:picLocks noGrp="1" noChangeAspect="1"/>
          </p:cNvPicPr>
          <p:nvPr>
            <p:ph sz="half" idx="1"/>
          </p:nvPr>
        </p:nvPicPr>
        <p:blipFill>
          <a:blip r:embed="rId4"/>
          <a:stretch>
            <a:fillRect/>
          </a:stretch>
        </p:blipFill>
        <p:spPr>
          <a:xfrm>
            <a:off x="4277821" y="914400"/>
            <a:ext cx="7308000" cy="497032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You can edit predefined alarms, or you can make a copy of an existing alarm and modify the settings as needed.</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8 - 66</a:t>
            </a:r>
            <a:endParaRPr lang="en-US" dirty="0"/>
          </a:p>
        </p:txBody>
      </p:sp>
    </p:spTree>
    <p:custDataLst>
      <p:tags r:id="rId1"/>
    </p:custData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289|1050"/>
          <p:cNvPicPr>
            <a:picLocks noGrp="1" noChangeAspect="1"/>
          </p:cNvPicPr>
          <p:nvPr>
            <p:ph sz="half" idx="12"/>
          </p:nvPr>
        </p:nvPicPr>
        <p:blipFill>
          <a:blip r:embed="rId4"/>
          <a:stretch>
            <a:fillRect/>
          </a:stretch>
        </p:blipFill>
        <p:spPr>
          <a:xfrm>
            <a:off x="3255172" y="1583697"/>
            <a:ext cx="5681655" cy="4628191"/>
          </a:xfrm>
          <a:prstGeom prst="rect">
            <a:avLst/>
          </a:prstGeom>
        </p:spPr>
      </p:pic>
      <p:sp>
        <p:nvSpPr>
          <p:cNvPr id="2" name="Title 1"/>
          <p:cNvSpPr>
            <a:spLocks noGrp="1"/>
          </p:cNvSpPr>
          <p:nvPr>
            <p:ph type="title"/>
          </p:nvPr>
        </p:nvSpPr>
        <p:spPr>
          <a:xfrm>
            <a:off x="609600" y="330200"/>
            <a:ext cx="10972800" cy="355600"/>
          </a:xfrm>
        </p:spPr>
        <p:txBody>
          <a:bodyPr/>
          <a:lstStyle/>
          <a:p>
            <a:r>
              <a:t>Creating a Custom Alarm</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In addition to using predefined alarms, you can create custom alarms in the vSphere Client.</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8 - 67</a:t>
            </a:r>
            <a:endParaRPr lang="en-US" dirty="0"/>
          </a:p>
        </p:txBody>
      </p:sp>
    </p:spTree>
    <p:custDataLst>
      <p:tags r:id="rId1"/>
    </p:custData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999|1068"/>
          <p:cNvPicPr>
            <a:picLocks noGrp="1" noChangeAspect="1"/>
          </p:cNvPicPr>
          <p:nvPr>
            <p:ph sz="half" idx="12"/>
          </p:nvPr>
        </p:nvPicPr>
        <p:blipFill>
          <a:blip r:embed="rId4"/>
          <a:stretch>
            <a:fillRect/>
          </a:stretch>
        </p:blipFill>
        <p:spPr>
          <a:xfrm>
            <a:off x="1764655" y="1583697"/>
            <a:ext cx="8662690" cy="4628191"/>
          </a:xfrm>
          <a:prstGeom prst="rect">
            <a:avLst/>
          </a:prstGeom>
        </p:spPr>
      </p:pic>
      <p:sp>
        <p:nvSpPr>
          <p:cNvPr id="2" name="Title 1"/>
          <p:cNvSpPr>
            <a:spLocks noGrp="1"/>
          </p:cNvSpPr>
          <p:nvPr>
            <p:ph type="title"/>
          </p:nvPr>
        </p:nvSpPr>
        <p:spPr>
          <a:xfrm>
            <a:off x="609600" y="330200"/>
            <a:ext cx="10972800" cy="355600"/>
          </a:xfrm>
        </p:spPr>
        <p:txBody>
          <a:bodyPr/>
          <a:lstStyle/>
          <a:p>
            <a:r>
              <a:t>Defining the Alarm Target Type</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On the Name and Targets page, you name the alarm, give it a description, and select the type of inventory object that this alarm monitors.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8 - 68</a:t>
            </a:r>
            <a:endParaRPr lang="en-US" dirty="0"/>
          </a:p>
        </p:txBody>
      </p:sp>
    </p:spTree>
    <p:custDataLst>
      <p:tags r:id="rId1"/>
    </p:custData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Defining the Alarm Rule: Trigger (1)</a:t>
            </a:r>
          </a:p>
        </p:txBody>
      </p:sp>
      <p:sp>
        <p:nvSpPr>
          <p:cNvPr id="3" name="Content Placeholder 2"/>
          <p:cNvSpPr>
            <a:spLocks noGrp="1"/>
          </p:cNvSpPr>
          <p:nvPr>
            <p:ph sz="half" idx="1"/>
          </p:nvPr>
        </p:nvSpPr>
        <p:spPr>
          <a:xfrm>
            <a:off x="609600"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A trigger can monitor the current condition or state of an object, for example:</a:t>
            </a:r>
          </a:p>
          <a:p>
            <a:pPr>
              <a:buFont typeface="Arial" pitchFamily="34" charset="0"/>
              <a:buChar char="•"/>
            </a:pPr>
            <a:r>
              <a:t>A VM’s current snapshot is more than 2 GB.</a:t>
            </a:r>
          </a:p>
          <a:p>
            <a:pPr>
              <a:buFont typeface="Arial" pitchFamily="34" charset="0"/>
              <a:buChar char="•"/>
            </a:pPr>
            <a:r>
              <a:t>A host is using 90 percent of its total memory.</a:t>
            </a:r>
          </a:p>
          <a:p>
            <a:pPr>
              <a:buFont typeface="Arial" pitchFamily="34" charset="0"/>
              <a:buChar char="•"/>
            </a:pPr>
            <a:r>
              <a:t>A datastore is disconnected from all hosts.</a:t>
            </a:r>
          </a:p>
        </p:txBody>
      </p:sp>
      <p:sp>
        <p:nvSpPr>
          <p:cNvPr id="4" name="Content Placeholder 3"/>
          <p:cNvSpPr>
            <a:spLocks noGrp="1"/>
          </p:cNvSpPr>
          <p:nvPr>
            <p:ph sz="half" idx="2"/>
          </p:nvPr>
        </p:nvSpPr>
        <p:spPr>
          <a:xfrm>
            <a:off x="6168396"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A trigger can monitor events that occur in response to operations occurring on a managed object, for example:</a:t>
            </a:r>
          </a:p>
          <a:p>
            <a:pPr>
              <a:buFont typeface="Arial" pitchFamily="34" charset="0"/>
              <a:buChar char="•"/>
            </a:pPr>
            <a:r>
              <a:t>The health of a host’s hardware changes.</a:t>
            </a:r>
          </a:p>
          <a:p>
            <a:pPr>
              <a:buFont typeface="Arial" pitchFamily="34" charset="0"/>
              <a:buChar char="•"/>
            </a:pPr>
            <a:r>
              <a:t>A license expires in the data center.</a:t>
            </a:r>
          </a:p>
          <a:p>
            <a:pPr>
              <a:buFont typeface="Arial" pitchFamily="34" charset="0"/>
              <a:buChar char="•"/>
            </a:pPr>
            <a:r>
              <a:t>A host leaves the distributed switch.</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8 - 69</a:t>
            </a:r>
            <a:endParaRPr lang="en-US" dirty="0"/>
          </a:p>
        </p:txBody>
      </p:sp>
      <p:sp>
        <p:nvSpPr>
          <p:cNvPr id="6" name="Content Placeholder 2"/>
          <p:cNvSpPr>
            <a:spLocks noGrp="1"/>
          </p:cNvSpPr>
          <p:nvPr>
            <p:ph idx="11"/>
          </p:nvPr>
        </p:nvSpPr>
        <p:spPr>
          <a:xfrm>
            <a:off x="609600" y="914400"/>
            <a:ext cx="10972800" cy="587830"/>
          </a:xfrm>
        </p:spPr>
        <p:txBody>
          <a:bodyPr>
            <a:noAutofit/>
          </a:bodyPr>
          <a:lstStyle/>
          <a:p>
            <a:pPr marL="0" indent="0">
              <a:buNone/>
            </a:pPr>
            <a:r>
              <a:t>An alarm rule must contain at least one trigger.</a:t>
            </a: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Memory Virtualization Basics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vSphere has the following layers of memory:</a:t>
            </a:r>
          </a:p>
          <a:p>
            <a:pPr>
              <a:buFont typeface="Arial" pitchFamily="34" charset="0"/>
              <a:buChar char="•"/>
            </a:pPr>
            <a:r>
              <a:t>Guest OS virtual memory is presented to applications by the operating system.</a:t>
            </a:r>
          </a:p>
          <a:p>
            <a:pPr>
              <a:buFont typeface="Arial" pitchFamily="34" charset="0"/>
              <a:buChar char="•"/>
            </a:pPr>
            <a:r>
              <a:t>Guest OS physical memory is presented to the virtual machine by the VMkernel.</a:t>
            </a:r>
          </a:p>
          <a:p>
            <a:pPr>
              <a:buFont typeface="Arial" pitchFamily="34" charset="0"/>
              <a:buChar char="•"/>
            </a:pPr>
            <a:r>
              <a:t>Host machine memory that is managed by the VMkernel provides a contiguous, addressable memory space that is used by the VM.</a:t>
            </a:r>
          </a:p>
        </p:txBody>
      </p:sp>
      <p:pic>
        <p:nvPicPr>
          <p:cNvPr id="4" name="Content Placeholder 3|800|816"/>
          <p:cNvPicPr>
            <a:picLocks noGrp="1" noChangeAspect="1"/>
          </p:cNvPicPr>
          <p:nvPr>
            <p:ph sz="half" idx="2"/>
          </p:nvPr>
        </p:nvPicPr>
        <p:blipFill>
          <a:blip r:embed="rId4"/>
          <a:stretch>
            <a:fillRect/>
          </a:stretch>
        </p:blipFill>
        <p:spPr>
          <a:xfrm>
            <a:off x="6191896" y="914400"/>
            <a:ext cx="5353000" cy="546735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8 - 7</a:t>
            </a:r>
            <a:endParaRPr lang="en-US" dirty="0"/>
          </a:p>
        </p:txBody>
      </p:sp>
    </p:spTree>
    <p:custDataLst>
      <p:tags r:id="rId1"/>
    </p:custData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004|1056"/>
          <p:cNvPicPr>
            <a:picLocks noGrp="1" noChangeAspect="1"/>
          </p:cNvPicPr>
          <p:nvPr>
            <p:ph sz="half" idx="12"/>
          </p:nvPr>
        </p:nvPicPr>
        <p:blipFill>
          <a:blip r:embed="rId4"/>
          <a:stretch>
            <a:fillRect/>
          </a:stretch>
        </p:blipFill>
        <p:spPr>
          <a:xfrm>
            <a:off x="1704478" y="1583697"/>
            <a:ext cx="8783043" cy="4628191"/>
          </a:xfrm>
          <a:prstGeom prst="rect">
            <a:avLst/>
          </a:prstGeom>
        </p:spPr>
      </p:pic>
      <p:sp>
        <p:nvSpPr>
          <p:cNvPr id="2" name="Title 1"/>
          <p:cNvSpPr>
            <a:spLocks noGrp="1"/>
          </p:cNvSpPr>
          <p:nvPr>
            <p:ph type="title"/>
          </p:nvPr>
        </p:nvSpPr>
        <p:spPr>
          <a:xfrm>
            <a:off x="609600" y="330200"/>
            <a:ext cx="10972800" cy="355600"/>
          </a:xfrm>
        </p:spPr>
        <p:txBody>
          <a:bodyPr/>
          <a:lstStyle/>
          <a:p>
            <a:r>
              <a:t>Defining the Alarm Rule: Trigger (2)</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select and configure the events, states, or conditions that trigger the alarm.</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8 - 70</a:t>
            </a:r>
            <a:endParaRPr lang="en-US" dirty="0"/>
          </a:p>
        </p:txBody>
      </p:sp>
    </p:spTree>
    <p:custDataLst>
      <p:tags r:id="rId1"/>
    </p:custData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004|1054"/>
          <p:cNvPicPr>
            <a:picLocks noGrp="1" noChangeAspect="1"/>
          </p:cNvPicPr>
          <p:nvPr>
            <p:ph sz="half" idx="12"/>
          </p:nvPr>
        </p:nvPicPr>
        <p:blipFill>
          <a:blip r:embed="rId4"/>
          <a:stretch>
            <a:fillRect/>
          </a:stretch>
        </p:blipFill>
        <p:spPr>
          <a:xfrm>
            <a:off x="1696145" y="1583697"/>
            <a:ext cx="8799710" cy="4628191"/>
          </a:xfrm>
          <a:prstGeom prst="rect">
            <a:avLst/>
          </a:prstGeom>
        </p:spPr>
      </p:pic>
      <p:sp>
        <p:nvSpPr>
          <p:cNvPr id="2" name="Title 1"/>
          <p:cNvSpPr>
            <a:spLocks noGrp="1"/>
          </p:cNvSpPr>
          <p:nvPr>
            <p:ph type="title"/>
          </p:nvPr>
        </p:nvSpPr>
        <p:spPr>
          <a:xfrm>
            <a:off x="609600" y="330200"/>
            <a:ext cx="10972800" cy="355600"/>
          </a:xfrm>
        </p:spPr>
        <p:txBody>
          <a:bodyPr/>
          <a:lstStyle/>
          <a:p>
            <a:r>
              <a:t>Defining the Alarm Rule: Setting the Notification</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configure the notification method to use when the alarm is triggered. The methods are sending an email, sending an SNMP trap, or running a script.</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8 - 71</a:t>
            </a:r>
            <a:endParaRPr lang="en-US" dirty="0"/>
          </a:p>
        </p:txBody>
      </p:sp>
    </p:spTree>
    <p:custDataLst>
      <p:tags r:id="rId1"/>
    </p:custData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004|1054"/>
          <p:cNvPicPr>
            <a:picLocks noGrp="1" noChangeAspect="1"/>
          </p:cNvPicPr>
          <p:nvPr>
            <p:ph sz="half" idx="12"/>
          </p:nvPr>
        </p:nvPicPr>
        <p:blipFill>
          <a:blip r:embed="rId4"/>
          <a:stretch>
            <a:fillRect/>
          </a:stretch>
        </p:blipFill>
        <p:spPr>
          <a:xfrm>
            <a:off x="1696145" y="1583697"/>
            <a:ext cx="8799710" cy="4628191"/>
          </a:xfrm>
          <a:prstGeom prst="rect">
            <a:avLst/>
          </a:prstGeom>
        </p:spPr>
      </p:pic>
      <p:sp>
        <p:nvSpPr>
          <p:cNvPr id="2" name="Title 1"/>
          <p:cNvSpPr>
            <a:spLocks noGrp="1"/>
          </p:cNvSpPr>
          <p:nvPr>
            <p:ph type="title"/>
          </p:nvPr>
        </p:nvSpPr>
        <p:spPr>
          <a:xfrm>
            <a:off x="609600" y="330200"/>
            <a:ext cx="10972800" cy="355600"/>
          </a:xfrm>
        </p:spPr>
        <p:txBody>
          <a:bodyPr/>
          <a:lstStyle/>
          <a:p>
            <a:r>
              <a:t>Defining the Alarm Reset Rules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can select and configure the events, states, or conditions to reset the alarm to normal.</a:t>
            </a:r>
          </a:p>
          <a:p>
            <a:pPr marL="0" indent="0">
              <a:buNone/>
            </a:pPr>
            <a:r>
              <a:t>Sometimes, as in this example, you can access only one option to reset the alarm.</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8 - 72</a:t>
            </a:r>
            <a:endParaRPr lang="en-US" dirty="0"/>
          </a:p>
        </p:txBody>
      </p:sp>
    </p:spTree>
    <p:custDataLst>
      <p:tags r:id="rId1"/>
    </p:custData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004|1056"/>
          <p:cNvPicPr>
            <a:picLocks noGrp="1" noChangeAspect="1"/>
          </p:cNvPicPr>
          <p:nvPr>
            <p:ph sz="half" idx="12"/>
          </p:nvPr>
        </p:nvPicPr>
        <p:blipFill>
          <a:blip r:embed="rId4"/>
          <a:stretch>
            <a:fillRect/>
          </a:stretch>
        </p:blipFill>
        <p:spPr>
          <a:xfrm>
            <a:off x="1704478" y="1583697"/>
            <a:ext cx="8783043" cy="4628191"/>
          </a:xfrm>
          <a:prstGeom prst="rect">
            <a:avLst/>
          </a:prstGeom>
        </p:spPr>
      </p:pic>
      <p:sp>
        <p:nvSpPr>
          <p:cNvPr id="2" name="Title 1"/>
          <p:cNvSpPr>
            <a:spLocks noGrp="1"/>
          </p:cNvSpPr>
          <p:nvPr>
            <p:ph type="title"/>
          </p:nvPr>
        </p:nvSpPr>
        <p:spPr>
          <a:xfrm>
            <a:off x="609600" y="330200"/>
            <a:ext cx="10972800" cy="355600"/>
          </a:xfrm>
        </p:spPr>
        <p:txBody>
          <a:bodyPr/>
          <a:lstStyle/>
          <a:p>
            <a:r>
              <a:t>Enabling the Alarm</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On the Review page, the new alarm definition is enabled by default.</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8 - 73</a:t>
            </a:r>
            <a:endParaRPr lang="en-US" dirty="0"/>
          </a:p>
        </p:txBody>
      </p:sp>
    </p:spTree>
    <p:custDataLst>
      <p:tags r:id="rId1"/>
    </p:custData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910|816"/>
          <p:cNvPicPr>
            <a:picLocks noGrp="1" noChangeAspect="1"/>
          </p:cNvPicPr>
          <p:nvPr>
            <p:ph sz="half" idx="12"/>
          </p:nvPr>
        </p:nvPicPr>
        <p:blipFill>
          <a:blip r:embed="rId4"/>
          <a:stretch>
            <a:fillRect/>
          </a:stretch>
        </p:blipFill>
        <p:spPr>
          <a:xfrm>
            <a:off x="679429" y="1583697"/>
            <a:ext cx="10833142" cy="4628191"/>
          </a:xfrm>
          <a:prstGeom prst="rect">
            <a:avLst/>
          </a:prstGeom>
        </p:spPr>
      </p:pic>
      <p:sp>
        <p:nvSpPr>
          <p:cNvPr id="2" name="Title 1"/>
          <p:cNvSpPr>
            <a:spLocks noGrp="1"/>
          </p:cNvSpPr>
          <p:nvPr>
            <p:ph type="title"/>
          </p:nvPr>
        </p:nvSpPr>
        <p:spPr>
          <a:xfrm>
            <a:off x="609600" y="330200"/>
            <a:ext cx="10972800" cy="355600"/>
          </a:xfrm>
        </p:spPr>
        <p:txBody>
          <a:bodyPr/>
          <a:lstStyle/>
          <a:p>
            <a:r>
              <a:t>Configuring vCenter Server Notifications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If you use email or SNMP traps as the notification method, you must configure vCenter Server to support these notification methods.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8 - 74</a:t>
            </a:r>
            <a:endParaRPr lang="en-US" dirty="0"/>
          </a:p>
        </p:txBody>
      </p:sp>
    </p:spTree>
    <p:custDataLst>
      <p:tags r:id="rId1"/>
    </p:custData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Lab 24: Using Alarms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Create alarms to monitor virtual machine events and conditions:</a:t>
            </a:r>
          </a:p>
          <a:p>
            <a:pPr>
              <a:buFont typeface="+mj-lt"/>
              <a:buAutoNum type="arabicPeriod"/>
            </a:pPr>
            <a:r>
              <a:t>Create a Virtual Machine Alarm to Monitor a Condition</a:t>
            </a:r>
          </a:p>
          <a:p>
            <a:pPr>
              <a:buFont typeface="+mj-lt"/>
              <a:buAutoNum type="arabicPeriod" startAt="2"/>
            </a:pPr>
            <a:r>
              <a:t>Trigger the Virtual Machine Alarm</a:t>
            </a:r>
          </a:p>
          <a:p>
            <a:pPr>
              <a:buFont typeface="+mj-lt"/>
              <a:buAutoNum type="arabicPeriod" startAt="3"/>
            </a:pPr>
            <a:r>
              <a:t>Create a Virtual Machine Alarm to Monitor an Event</a:t>
            </a:r>
          </a:p>
          <a:p>
            <a:pPr>
              <a:buFont typeface="+mj-lt"/>
              <a:buAutoNum type="arabicPeriod" startAt="4"/>
            </a:pPr>
            <a:r>
              <a:t>Trigger the Virtual Machine Alarm</a:t>
            </a:r>
          </a:p>
          <a:p>
            <a:pPr>
              <a:buFont typeface="+mj-lt"/>
              <a:buAutoNum type="arabicPeriod" startAt="5"/>
            </a:pPr>
            <a:r>
              <a:t>Disable Virtual Machine Alarms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8 - 75</a:t>
            </a:r>
            <a:endParaRPr lang="en-US" dirty="0"/>
          </a:p>
        </p:txBody>
      </p:sp>
    </p:spTree>
    <p:custDataLst>
      <p:tags r:id="rId1"/>
    </p:custData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Use predefined alarms in vCenter Server</a:t>
            </a:r>
          </a:p>
          <a:p>
            <a:pPr>
              <a:buFont typeface="Arial" pitchFamily="34" charset="0"/>
              <a:buChar char="•"/>
            </a:pPr>
            <a:r>
              <a:t>View and acknowledge alarms</a:t>
            </a:r>
          </a:p>
          <a:p>
            <a:pPr>
              <a:buFont typeface="Arial" pitchFamily="34" charset="0"/>
              <a:buChar char="•"/>
            </a:pPr>
            <a:r>
              <a:t>Create custom alarms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8 - 76</a:t>
            </a:r>
            <a:endParaRPr lang="en-US" dirty="0"/>
          </a:p>
        </p:txBody>
      </p:sp>
    </p:spTree>
    <p:custDataLst>
      <p:tags r:id="rId1"/>
    </p:custData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Activity: Virtual Beans Resource Monitoring  (1)</a:t>
            </a:r>
          </a:p>
        </p:txBody>
      </p:sp>
      <p:sp>
        <p:nvSpPr>
          <p:cNvPr id="3" name="Content Placeholder 2"/>
          <p:cNvSpPr>
            <a:spLocks noGrp="1"/>
          </p:cNvSpPr>
          <p:nvPr>
            <p:ph sz="half" idx="1"/>
          </p:nvPr>
        </p:nvSpPr>
        <p:spPr>
          <a:xfrm>
            <a:off x="609600"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b="1" dirty="0">
                <a:solidFill>
                  <a:schemeClr val="tx2"/>
                </a:solidFill>
                <a:cs typeface="Calibri" pitchFamily="34" charset="0"/>
              </a:rPr>
              <a:t>Virtual Beans Requirements</a:t>
            </a:r>
          </a:p>
          <a:p>
            <a:pPr>
              <a:buFont typeface="Courier New" pitchFamily="49" charset="0"/>
              <a:buChar char="o"/>
            </a:pPr>
            <a:r>
              <a:t>Increase compute resources for business-critical workloads, particularly during peak months.</a:t>
            </a:r>
          </a:p>
          <a:p>
            <a:pPr>
              <a:buFont typeface="Courier New" pitchFamily="49" charset="0"/>
              <a:buChar char="o"/>
            </a:pPr>
            <a:r>
              <a:t>Provide proactive recommendations to help avoid problems before they occur.</a:t>
            </a:r>
          </a:p>
          <a:p>
            <a:pPr>
              <a:buFont typeface="Courier New" pitchFamily="49" charset="0"/>
              <a:buChar char="o"/>
            </a:pPr>
            <a:r>
              <a:t>Create monthly reports, for management, that contain graphs of VM resource usage.</a:t>
            </a:r>
          </a:p>
          <a:p>
            <a:pPr>
              <a:buFont typeface="Courier New" pitchFamily="49" charset="0"/>
              <a:buChar char="o"/>
            </a:pPr>
            <a:r>
              <a:t>Be notified when ESXi hosts experience high CPU and memory usage.</a:t>
            </a:r>
          </a:p>
        </p:txBody>
      </p:sp>
      <p:sp>
        <p:nvSpPr>
          <p:cNvPr id="4" name="Content Placeholder 3"/>
          <p:cNvSpPr>
            <a:spLocks noGrp="1"/>
          </p:cNvSpPr>
          <p:nvPr>
            <p:ph sz="half" idx="2"/>
          </p:nvPr>
        </p:nvSpPr>
        <p:spPr>
          <a:xfrm>
            <a:off x="6168396"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b="1" dirty="0">
                <a:solidFill>
                  <a:schemeClr val="tx2"/>
                </a:solidFill>
                <a:cs typeface="Calibri" pitchFamily="34" charset="0"/>
              </a:rPr>
              <a:t>vSphere Features</a:t>
            </a:r>
          </a:p>
          <a:p>
            <a:pPr>
              <a:buFont typeface="Courier New" pitchFamily="49" charset="0"/>
              <a:buChar char="o"/>
            </a:pPr>
            <a:r>
              <a:t>Alarms</a:t>
            </a:r>
          </a:p>
          <a:p>
            <a:pPr>
              <a:buFont typeface="Courier New" pitchFamily="49" charset="0"/>
              <a:buChar char="o"/>
            </a:pPr>
            <a:r>
              <a:t>Shares, limits, reservations</a:t>
            </a:r>
          </a:p>
          <a:p>
            <a:pPr>
              <a:buFont typeface="Courier New" pitchFamily="49" charset="0"/>
              <a:buChar char="o"/>
            </a:pPr>
            <a:r>
              <a:t>VMware Skyline</a:t>
            </a:r>
          </a:p>
          <a:p>
            <a:pPr>
              <a:buFont typeface="Courier New" pitchFamily="49" charset="0"/>
              <a:buChar char="o"/>
            </a:pPr>
            <a:r>
              <a:t>vCenter Server performance charts</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8 - 77</a:t>
            </a:r>
            <a:endParaRPr lang="en-US" dirty="0"/>
          </a:p>
        </p:txBody>
      </p:sp>
      <p:sp>
        <p:nvSpPr>
          <p:cNvPr id="6" name="Content Placeholder 2"/>
          <p:cNvSpPr>
            <a:spLocks noGrp="1"/>
          </p:cNvSpPr>
          <p:nvPr>
            <p:ph idx="11"/>
          </p:nvPr>
        </p:nvSpPr>
        <p:spPr>
          <a:xfrm>
            <a:off x="609600" y="914400"/>
            <a:ext cx="10972800" cy="587830"/>
          </a:xfrm>
        </p:spPr>
        <p:txBody>
          <a:bodyPr>
            <a:noAutofit/>
          </a:bodyPr>
          <a:lstStyle/>
          <a:p>
            <a:pPr marL="0" indent="0">
              <a:buNone/>
            </a:pPr>
            <a:r>
              <a:t>Which tools can Virtual Beans use to meet its goals for managing and monitoring the vSphere environment? Match each Virtual Beans requirement with the appropriate vSphere feature.</a:t>
            </a:r>
          </a:p>
        </p:txBody>
      </p:sp>
    </p:spTree>
    <p:custDataLst>
      <p:tags r:id="rId1"/>
    </p:custData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Which tools can Virtual Beans use to meet its goals for managing and monitoring the vSphere environment? Match each Virtual Beans requirement with the appropriate vSphere feature.</a:t>
            </a:r>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Activity: Virtual Beans Resource Management and Monitoring (2)</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8 - 78</a:t>
            </a:r>
            <a:endParaRPr lang="en-US" dirty="0"/>
          </a:p>
        </p:txBody>
      </p:sp>
      <p:graphicFrame>
        <p:nvGraphicFramePr>
          <p:cNvPr id="11925" name="Table 1"/>
          <p:cNvGraphicFramePr>
            <a:graphicFrameLocks noGrp="1"/>
          </p:cNvGraphicFramePr>
          <p:nvPr/>
        </p:nvGraphicFramePr>
        <p:xfrm>
          <a:off x="609600" y="2756290"/>
          <a:ext cx="10863072" cy="2931160"/>
        </p:xfrm>
        <a:graphic>
          <a:graphicData uri="http://schemas.openxmlformats.org/drawingml/2006/table">
            <a:tbl>
              <a:tblPr firstRow="1" bandRow="1">
                <a:tableStyleId>{6E25E649-3F16-4E02-A733-19D2CDBF48F0}</a:tableStyleId>
              </a:tblPr>
              <a:tblGrid>
                <a:gridCol w="6583680">
                  <a:extLst>
                    <a:ext uri="{9D8B030D-6E8A-4147-A177-3AD203B41FA5}">
                      <a16:colId xmlns:a16="http://schemas.microsoft.com/office/drawing/2014/main" val="20000"/>
                    </a:ext>
                  </a:extLst>
                </a:gridCol>
                <a:gridCol w="4279392">
                  <a:extLst>
                    <a:ext uri="{9D8B030D-6E8A-4147-A177-3AD203B41FA5}">
                      <a16:colId xmlns:a16="http://schemas.microsoft.com/office/drawing/2014/main" val="20001"/>
                    </a:ext>
                  </a:extLst>
                </a:gridCol>
              </a:tblGrid>
              <a:tr h="370840">
                <a:tc>
                  <a:txBody>
                    <a:bodyPr/>
                    <a:lstStyle/>
                    <a:p>
                      <a:pPr marL="0" indent="0" algn="l">
                        <a:buNone/>
                      </a:pPr>
                      <a:r>
                        <a:t>Virtual Beans Requirement</a:t>
                      </a:r>
                    </a:p>
                  </a:txBody>
                  <a:tcPr/>
                </a:tc>
                <a:tc>
                  <a:txBody>
                    <a:bodyPr/>
                    <a:lstStyle/>
                    <a:p>
                      <a:pPr marL="0" indent="0" algn="l">
                        <a:buNone/>
                      </a:pPr>
                      <a:r>
                        <a:t>vSphere Feature</a:t>
                      </a:r>
                    </a:p>
                  </a:txBody>
                  <a:tcPr/>
                </a:tc>
                <a:extLst>
                  <a:ext uri="{0D108BD9-81ED-4DB2-BD59-A6C34878D82A}">
                    <a16:rowId xmlns:a16="http://schemas.microsoft.com/office/drawing/2014/main" val="10000"/>
                  </a:ext>
                </a:extLst>
              </a:tr>
              <a:tr h="370840">
                <a:tc>
                  <a:txBody>
                    <a:bodyPr/>
                    <a:lstStyle/>
                    <a:p>
                      <a:pPr marL="0" indent="0" algn="l">
                        <a:buNone/>
                      </a:pPr>
                      <a:r>
                        <a:t>Increase compute resources for business-critical workloads, particularly during peak months.</a:t>
                      </a:r>
                    </a:p>
                  </a:txBody>
                  <a:tcPr/>
                </a:tc>
                <a:tc>
                  <a:txBody>
                    <a:bodyPr/>
                    <a:lstStyle/>
                    <a:p>
                      <a:pPr marL="0" indent="0" algn="l">
                        <a:buNone/>
                      </a:pPr>
                      <a:r>
                        <a:t>Shares, limits, and reservations</a:t>
                      </a:r>
                    </a:p>
                  </a:txBody>
                  <a:tcPr/>
                </a:tc>
                <a:extLst>
                  <a:ext uri="{0D108BD9-81ED-4DB2-BD59-A6C34878D82A}">
                    <a16:rowId xmlns:a16="http://schemas.microsoft.com/office/drawing/2014/main" val="10001"/>
                  </a:ext>
                </a:extLst>
              </a:tr>
              <a:tr h="370840">
                <a:tc>
                  <a:txBody>
                    <a:bodyPr/>
                    <a:lstStyle/>
                    <a:p>
                      <a:pPr marL="0" indent="0" algn="l">
                        <a:buNone/>
                      </a:pPr>
                      <a:r>
                        <a:t>Provide proactive recommendations to help avoid problems before they occur.</a:t>
                      </a:r>
                    </a:p>
                  </a:txBody>
                  <a:tcPr/>
                </a:tc>
                <a:tc>
                  <a:txBody>
                    <a:bodyPr/>
                    <a:lstStyle/>
                    <a:p>
                      <a:pPr marL="0" indent="0" algn="l">
                        <a:buNone/>
                      </a:pPr>
                      <a:r>
                        <a:t>VMware Skyline</a:t>
                      </a:r>
                    </a:p>
                  </a:txBody>
                  <a:tcPr/>
                </a:tc>
                <a:extLst>
                  <a:ext uri="{0D108BD9-81ED-4DB2-BD59-A6C34878D82A}">
                    <a16:rowId xmlns:a16="http://schemas.microsoft.com/office/drawing/2014/main" val="10002"/>
                  </a:ext>
                </a:extLst>
              </a:tr>
              <a:tr h="370840">
                <a:tc>
                  <a:txBody>
                    <a:bodyPr/>
                    <a:lstStyle/>
                    <a:p>
                      <a:pPr marL="0" indent="0" algn="l">
                        <a:buNone/>
                      </a:pPr>
                      <a:r>
                        <a:t>Create monthly reports, for management, that contain graphs of VM resource usage.</a:t>
                      </a:r>
                    </a:p>
                  </a:txBody>
                  <a:tcPr/>
                </a:tc>
                <a:tc>
                  <a:txBody>
                    <a:bodyPr/>
                    <a:lstStyle/>
                    <a:p>
                      <a:pPr marL="0" indent="0" algn="l">
                        <a:buNone/>
                      </a:pPr>
                      <a:r>
                        <a:t>vCenter Server performance charts</a:t>
                      </a:r>
                    </a:p>
                  </a:txBody>
                  <a:tcPr/>
                </a:tc>
                <a:extLst>
                  <a:ext uri="{0D108BD9-81ED-4DB2-BD59-A6C34878D82A}">
                    <a16:rowId xmlns:a16="http://schemas.microsoft.com/office/drawing/2014/main" val="10003"/>
                  </a:ext>
                </a:extLst>
              </a:tr>
              <a:tr h="370840">
                <a:tc>
                  <a:txBody>
                    <a:bodyPr/>
                    <a:lstStyle/>
                    <a:p>
                      <a:pPr marL="0" indent="0" algn="l">
                        <a:buNone/>
                      </a:pPr>
                      <a:r>
                        <a:t>Be notified when ESXi hosts experience high CPU and memory usage.</a:t>
                      </a:r>
                    </a:p>
                  </a:txBody>
                  <a:tcPr/>
                </a:tc>
                <a:tc>
                  <a:txBody>
                    <a:bodyPr/>
                    <a:lstStyle/>
                    <a:p>
                      <a:pPr marL="0" indent="0" algn="l">
                        <a:buNone/>
                      </a:pPr>
                      <a:r>
                        <a:t>Alarms</a:t>
                      </a:r>
                    </a:p>
                  </a:txBody>
                  <a:tcPr/>
                </a:tc>
                <a:extLst>
                  <a:ext uri="{0D108BD9-81ED-4DB2-BD59-A6C34878D82A}">
                    <a16:rowId xmlns:a16="http://schemas.microsoft.com/office/drawing/2014/main" val="10004"/>
                  </a:ext>
                </a:extLst>
              </a:tr>
            </a:tbl>
          </a:graphicData>
        </a:graphic>
      </p:graphicFrame>
    </p:spTree>
    <p:custDataLst>
      <p:tags r:id="rId1"/>
    </p:custData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Key Points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a:buFont typeface="Arial" pitchFamily="34" charset="0"/>
              <a:buChar char="•"/>
            </a:pPr>
            <a:r>
              <a:t>An ESXi host uses memory overcommit techniques to allow the overcommitment of memory while possibly avoiding the need to page memory out to disk.</a:t>
            </a:r>
          </a:p>
          <a:p>
            <a:pPr>
              <a:buFont typeface="Arial" pitchFamily="34" charset="0"/>
              <a:buChar char="•"/>
            </a:pPr>
            <a:r>
              <a:t>The VMkernel balances processor time to guarantee that the load is spread smoothly across processor cores in the system.</a:t>
            </a:r>
          </a:p>
          <a:p>
            <a:pPr>
              <a:buFont typeface="Arial" pitchFamily="34" charset="0"/>
              <a:buChar char="•"/>
            </a:pPr>
            <a:r>
              <a:t>You can apply reservations, limits, and shares against a VM to control the amount of CPU and memory resources granted.</a:t>
            </a:r>
          </a:p>
          <a:p>
            <a:pPr>
              <a:buFont typeface="Arial" pitchFamily="34" charset="0"/>
              <a:buChar char="•"/>
            </a:pPr>
            <a:r>
              <a:t>The key to interpreting performance data is to observe the range of data from the perspective of the guest operating system, the virtual machine, and the host.</a:t>
            </a:r>
          </a:p>
          <a:p>
            <a:pPr>
              <a:buFont typeface="Arial" pitchFamily="34" charset="0"/>
              <a:buChar char="•"/>
            </a:pPr>
            <a:r>
              <a:t>You use alarms to monitor the vCenter Server inventory objects and send notifications when selected events or conditions occur.</a:t>
            </a:r>
          </a:p>
          <a:p>
            <a:pPr marL="0" indent="0">
              <a:buNone/>
            </a:pPr>
            <a:r>
              <a:t>Questions?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8 - 79</a:t>
            </a:r>
            <a:endParaRPr lang="en-US" dirty="0"/>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VM Memory Overcommitment</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Memory is overcommitted when the combined configured memory footprint of all powered-on VMs exceeds that of the host memory sizes.</a:t>
            </a:r>
          </a:p>
          <a:p>
            <a:pPr marL="0" lvl="0" indent="0">
              <a:spcBef>
                <a:spcPts val="0"/>
              </a:spcBef>
              <a:spcAft>
                <a:spcPts val="0"/>
              </a:spcAft>
              <a:buNone/>
            </a:pPr>
            <a:r>
              <a:rPr lang="en-US" sz="2000" dirty="0">
                <a:solidFill>
                  <a:schemeClr val="tx2"/>
                </a:solidFill>
                <a:cs typeface="Calibri" pitchFamily="34" charset="0"/>
              </a:rPr>
              <a:t>When memory is overcommitted:</a:t>
            </a:r>
          </a:p>
          <a:p>
            <a:pPr>
              <a:buFont typeface="Arial" pitchFamily="34" charset="0"/>
              <a:buChar char="•"/>
            </a:pPr>
            <a:r>
              <a:t>VMs do not always use their full allocated memory.</a:t>
            </a:r>
          </a:p>
          <a:p>
            <a:pPr>
              <a:buFont typeface="Arial" pitchFamily="34" charset="0"/>
              <a:buChar char="•"/>
            </a:pPr>
            <a:r>
              <a:t>To improve memory usage, an ESXi host transfers memory from idle VMs to VMs that need more memory.</a:t>
            </a:r>
          </a:p>
          <a:p>
            <a:pPr>
              <a:buFont typeface="Arial" pitchFamily="34" charset="0"/>
              <a:buChar char="•"/>
            </a:pPr>
            <a:r>
              <a:t>Overcommitted memory is stored in the </a:t>
            </a:r>
            <a:r>
              <a:rPr lang="en-US" sz="2000" dirty="0">
                <a:solidFill>
                  <a:srgbClr val="000000"/>
                </a:solidFill>
                <a:latin typeface="Courier New" panose="02070309020205020404" pitchFamily="49" charset="0"/>
                <a:cs typeface="Courier New" pitchFamily="49" charset="0"/>
              </a:rPr>
              <a:t>.vswp</a:t>
            </a:r>
            <a:r>
              <a:t> file.</a:t>
            </a:r>
          </a:p>
          <a:p>
            <a:pPr>
              <a:buFont typeface="Arial" pitchFamily="34" charset="0"/>
              <a:buChar char="•"/>
            </a:pPr>
            <a:r>
              <a:t>Memory overhead is stored in the </a:t>
            </a:r>
            <a:r>
              <a:rPr lang="en-US" sz="2000" dirty="0">
                <a:solidFill>
                  <a:srgbClr val="000000"/>
                </a:solidFill>
                <a:latin typeface="Courier New" panose="02070309020205020404" pitchFamily="49" charset="0"/>
                <a:cs typeface="Courier New" pitchFamily="49" charset="0"/>
              </a:rPr>
              <a:t>vmx-*.vswp</a:t>
            </a:r>
            <a:r>
              <a:t> file.</a:t>
            </a:r>
          </a:p>
        </p:txBody>
      </p:sp>
      <p:pic>
        <p:nvPicPr>
          <p:cNvPr id="4" name="Content Placeholder 3|800|828"/>
          <p:cNvPicPr>
            <a:picLocks noGrp="1" noChangeAspect="1"/>
          </p:cNvPicPr>
          <p:nvPr>
            <p:ph sz="half" idx="2"/>
          </p:nvPr>
        </p:nvPicPr>
        <p:blipFill>
          <a:blip r:embed="rId4"/>
          <a:stretch>
            <a:fillRect/>
          </a:stretch>
        </p:blipFill>
        <p:spPr>
          <a:xfrm>
            <a:off x="6224075" y="914400"/>
            <a:ext cx="5288641" cy="546735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8 - 8</a:t>
            </a:r>
            <a:endParaRPr lang="en-US" dirty="0"/>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Memory Overcommit Techniques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An ESXi host uses memory overcommit techniques to allow the overcommitment of memory while possibly avoiding the need to page memory out to disk.</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8 - 9</a:t>
            </a:r>
            <a:endParaRPr lang="en-US" dirty="0"/>
          </a:p>
        </p:txBody>
      </p:sp>
      <p:graphicFrame>
        <p:nvGraphicFramePr>
          <p:cNvPr id="11668" name="Table 1"/>
          <p:cNvGraphicFramePr>
            <a:graphicFrameLocks noGrp="1"/>
          </p:cNvGraphicFramePr>
          <p:nvPr/>
        </p:nvGraphicFramePr>
        <p:xfrm>
          <a:off x="609600" y="1583697"/>
          <a:ext cx="10863072" cy="4119880"/>
        </p:xfrm>
        <a:graphic>
          <a:graphicData uri="http://schemas.openxmlformats.org/drawingml/2006/table">
            <a:tbl>
              <a:tblPr firstRow="1" bandRow="1">
                <a:tableStyleId>{6E25E649-3F16-4E02-A733-19D2CDBF48F0}</a:tableStyleId>
              </a:tblPr>
              <a:tblGrid>
                <a:gridCol w="3840480">
                  <a:extLst>
                    <a:ext uri="{9D8B030D-6E8A-4147-A177-3AD203B41FA5}">
                      <a16:colId xmlns:a16="http://schemas.microsoft.com/office/drawing/2014/main" val="20000"/>
                    </a:ext>
                  </a:extLst>
                </a:gridCol>
                <a:gridCol w="7022592">
                  <a:extLst>
                    <a:ext uri="{9D8B030D-6E8A-4147-A177-3AD203B41FA5}">
                      <a16:colId xmlns:a16="http://schemas.microsoft.com/office/drawing/2014/main" val="20001"/>
                    </a:ext>
                  </a:extLst>
                </a:gridCol>
              </a:tblGrid>
              <a:tr h="370840">
                <a:tc>
                  <a:txBody>
                    <a:bodyPr/>
                    <a:lstStyle/>
                    <a:p>
                      <a:pPr marL="0" indent="0" algn="l">
                        <a:buNone/>
                      </a:pPr>
                      <a:r>
                        <a:t>Methods Used by the ESXi Host</a:t>
                      </a:r>
                    </a:p>
                  </a:txBody>
                  <a:tcPr/>
                </a:tc>
                <a:tc>
                  <a:txBody>
                    <a:bodyPr/>
                    <a:lstStyle/>
                    <a:p>
                      <a:pPr marL="0" indent="0" algn="l">
                        <a:buNone/>
                      </a:pPr>
                      <a:r>
                        <a:t>Details</a:t>
                      </a:r>
                    </a:p>
                  </a:txBody>
                  <a:tcPr/>
                </a:tc>
                <a:extLst>
                  <a:ext uri="{0D108BD9-81ED-4DB2-BD59-A6C34878D82A}">
                    <a16:rowId xmlns:a16="http://schemas.microsoft.com/office/drawing/2014/main" val="10000"/>
                  </a:ext>
                </a:extLst>
              </a:tr>
              <a:tr h="370840">
                <a:tc>
                  <a:txBody>
                    <a:bodyPr/>
                    <a:lstStyle/>
                    <a:p>
                      <a:pPr marL="0" indent="0" algn="l">
                        <a:buNone/>
                      </a:pPr>
                      <a:r>
                        <a:t>Transparent page sharing</a:t>
                      </a:r>
                    </a:p>
                  </a:txBody>
                  <a:tcPr/>
                </a:tc>
                <a:tc>
                  <a:txBody>
                    <a:bodyPr/>
                    <a:lstStyle/>
                    <a:p>
                      <a:pPr marL="0" indent="0" algn="l">
                        <a:buNone/>
                      </a:pPr>
                      <a:r>
                        <a:t>This method economizes the use of physical memory pages. In this method, pages with identical contents are stored only once.</a:t>
                      </a:r>
                    </a:p>
                  </a:txBody>
                  <a:tcPr/>
                </a:tc>
                <a:extLst>
                  <a:ext uri="{0D108BD9-81ED-4DB2-BD59-A6C34878D82A}">
                    <a16:rowId xmlns:a16="http://schemas.microsoft.com/office/drawing/2014/main" val="10001"/>
                  </a:ext>
                </a:extLst>
              </a:tr>
              <a:tr h="370840">
                <a:tc>
                  <a:txBody>
                    <a:bodyPr/>
                    <a:lstStyle/>
                    <a:p>
                      <a:pPr marL="0" indent="0" algn="l">
                        <a:buNone/>
                      </a:pPr>
                      <a:r>
                        <a:t>Ballooning</a:t>
                      </a:r>
                    </a:p>
                  </a:txBody>
                  <a:tcPr/>
                </a:tc>
                <a:tc>
                  <a:txBody>
                    <a:bodyPr/>
                    <a:lstStyle/>
                    <a:p>
                      <a:pPr marL="0" indent="0" algn="l">
                        <a:buNone/>
                      </a:pPr>
                      <a:r>
                        <a:t>This method uses the VMware Tools balloon driver to deallocate memory from one VM to another. The ballooning mechanism becomes active when memory is scarce, forcing VMs to use their own paging areas.</a:t>
                      </a:r>
                    </a:p>
                  </a:txBody>
                  <a:tcPr/>
                </a:tc>
                <a:extLst>
                  <a:ext uri="{0D108BD9-81ED-4DB2-BD59-A6C34878D82A}">
                    <a16:rowId xmlns:a16="http://schemas.microsoft.com/office/drawing/2014/main" val="10002"/>
                  </a:ext>
                </a:extLst>
              </a:tr>
              <a:tr h="370840">
                <a:tc>
                  <a:txBody>
                    <a:bodyPr/>
                    <a:lstStyle/>
                    <a:p>
                      <a:pPr marL="0" indent="0" algn="l">
                        <a:buNone/>
                      </a:pPr>
                      <a:r>
                        <a:t>Memory compression</a:t>
                      </a:r>
                    </a:p>
                  </a:txBody>
                  <a:tcPr/>
                </a:tc>
                <a:tc>
                  <a:txBody>
                    <a:bodyPr/>
                    <a:lstStyle/>
                    <a:p>
                      <a:pPr marL="0" indent="0" algn="l">
                        <a:buNone/>
                      </a:pPr>
                      <a:r>
                        <a:t>This method tries to reclaim some memory performance when memory contention is high.</a:t>
                      </a:r>
                    </a:p>
                  </a:txBody>
                  <a:tcPr/>
                </a:tc>
                <a:extLst>
                  <a:ext uri="{0D108BD9-81ED-4DB2-BD59-A6C34878D82A}">
                    <a16:rowId xmlns:a16="http://schemas.microsoft.com/office/drawing/2014/main" val="10003"/>
                  </a:ext>
                </a:extLst>
              </a:tr>
              <a:tr h="370840">
                <a:tc>
                  <a:txBody>
                    <a:bodyPr/>
                    <a:lstStyle/>
                    <a:p>
                      <a:pPr marL="0" indent="0" algn="l">
                        <a:buNone/>
                      </a:pPr>
                      <a:r>
                        <a:t>Host-level SSD swapping</a:t>
                      </a:r>
                    </a:p>
                  </a:txBody>
                  <a:tcPr/>
                </a:tc>
                <a:tc>
                  <a:txBody>
                    <a:bodyPr/>
                    <a:lstStyle/>
                    <a:p>
                      <a:pPr marL="0" indent="0" algn="l">
                        <a:buNone/>
                      </a:pPr>
                      <a:r>
                        <a:t>Use of a solid-state drive on the ESXi host for a host cache swap file might increase performance.</a:t>
                      </a:r>
                    </a:p>
                  </a:txBody>
                  <a:tcPr/>
                </a:tc>
                <a:extLst>
                  <a:ext uri="{0D108BD9-81ED-4DB2-BD59-A6C34878D82A}">
                    <a16:rowId xmlns:a16="http://schemas.microsoft.com/office/drawing/2014/main" val="10004"/>
                  </a:ext>
                </a:extLst>
              </a:tr>
              <a:tr h="370840">
                <a:tc>
                  <a:txBody>
                    <a:bodyPr/>
                    <a:lstStyle/>
                    <a:p>
                      <a:pPr marL="0" indent="0" algn="l">
                        <a:buNone/>
                      </a:pPr>
                      <a:r>
                        <a:t>VM memory paging to disk</a:t>
                      </a:r>
                    </a:p>
                  </a:txBody>
                  <a:tcPr/>
                </a:tc>
                <a:tc>
                  <a:txBody>
                    <a:bodyPr/>
                    <a:lstStyle/>
                    <a:p>
                      <a:pPr marL="0" indent="0" algn="l">
                        <a:buNone/>
                      </a:pPr>
                      <a:r>
                        <a:t>Using VMkernel swap space is the last resort because of poor performance.</a:t>
                      </a:r>
                    </a:p>
                  </a:txBody>
                  <a:tcPr/>
                </a:tc>
                <a:extLst>
                  <a:ext uri="{0D108BD9-81ED-4DB2-BD59-A6C34878D82A}">
                    <a16:rowId xmlns:a16="http://schemas.microsoft.com/office/drawing/2014/main" val="10005"/>
                  </a:ext>
                </a:extLst>
              </a:tr>
            </a:tbl>
          </a:graphicData>
        </a:graphic>
      </p:graphicFrame>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 - &amp;quot;&amp;lt;Module_Title&amp;gt;&amp;quot;&quot;/&gt;&lt;property id=&quot;20307&quot; value=&quot;332&quot;/&gt;&lt;/object&gt;&lt;object type=&quot;3&quot; unique_id=&quot;10005&quot;&gt;&lt;property id=&quot;20148&quot; value=&quot;5&quot;/&gt;&lt;property id=&quot;20300&quot; value=&quot;Slide 2 - &amp;quot;You Are Here&amp;quot;&quot;/&gt;&lt;property id=&quot;20307&quot; value=&quot;333&quot;/&gt;&lt;/object&gt;&lt;object type=&quot;3&quot; unique_id=&quot;10006&quot;&gt;&lt;property id=&quot;20148&quot; value=&quot;5&quot;/&gt;&lt;property id=&quot;20300&quot; value=&quot;Slide 3 - &amp;quot;You Are Here&amp;quot;&quot;/&gt;&lt;property id=&quot;20307&quot; value=&quot;334&quot;/&gt;&lt;/object&gt;&lt;object type=&quot;3&quot; unique_id=&quot;10007&quot;&gt;&lt;property id=&quot;20148&quot; value=&quot;5&quot;/&gt;&lt;property id=&quot;20300&quot; value=&quot;Slide 4 - &amp;quot;Importance&amp;quot;&quot;/&gt;&lt;property id=&quot;20307&quot; value=&quot;335&quot;/&gt;&lt;/object&gt;&lt;object type=&quot;3&quot; unique_id=&quot;10008&quot;&gt;&lt;property id=&quot;20148&quot; value=&quot;5&quot;/&gt;&lt;property id=&quot;20300&quot; value=&quot;Slide 5 - &amp;quot;Typographical Conventions&amp;quot;&quot;/&gt;&lt;property id=&quot;20307&quot; value=&quot;336&quot;/&gt;&lt;/object&gt;&lt;object type=&quot;3&quot; unique_id=&quot;10009&quot;&gt;&lt;property id=&quot;20148&quot; value=&quot;5&quot;/&gt;&lt;property id=&quot;20300&quot; value=&quot;Slide 6 - &amp;quot;Module Lessons&amp;quot;&quot;/&gt;&lt;property id=&quot;20307&quot; value=&quot;337&quot;/&gt;&lt;/object&gt;&lt;object type=&quot;3&quot; unique_id=&quot;10010&quot;&gt;&lt;property id=&quot;20148&quot; value=&quot;5&quot;/&gt;&lt;property id=&quot;20300&quot; value=&quot;Slide 7 - &amp;quot;Lesson #:&amp;#x0D;&amp;#x0A;&amp;lt;Lesson_Title&amp;gt;&amp;quot;&quot;/&gt;&lt;property id=&quot;20307&quot; value=&quot;338&quot;/&gt;&lt;/object&gt;&lt;object type=&quot;3&quot; unique_id=&quot;10011&quot;&gt;&lt;property id=&quot;20148&quot; value=&quot;5&quot;/&gt;&lt;property id=&quot;20300&quot; value=&quot;Slide 8 - &amp;quot;Learner Objectives&amp;quot;&quot;/&gt;&lt;property id=&quot;20307&quot; value=&quot;339&quot;/&gt;&lt;/object&gt;&lt;object type=&quot;3&quot; unique_id=&quot;10012&quot;&gt;&lt;property id=&quot;20148&quot; value=&quot;5&quot;/&gt;&lt;property id=&quot;20300&quot; value=&quot;Slide 9 - &amp;quot;&amp;lt;Content_Slide_Title&amp;gt;&amp;amp;#x09;&amp;quot;&quot;/&gt;&lt;property id=&quot;20307&quot; value=&quot;340&quot;/&gt;&lt;/object&gt;&lt;object type=&quot;3&quot; unique_id=&quot;10013&quot;&gt;&lt;property id=&quot;20148&quot; value=&quot;5&quot;/&gt;&lt;property id=&quot;20300&quot; value=&quot;Slide 12 - &amp;quot;Lab #: &amp;lt; Lab Title&amp;gt;&amp;quot;&quot;/&gt;&lt;property id=&quot;20307&quot; value=&quot;341&quot;/&gt;&lt;/object&gt;&lt;object type=&quot;3&quot; unique_id=&quot;10014&quot;&gt;&lt;property id=&quot;20148&quot; value=&quot;5&quot;/&gt;&lt;property id=&quot;20300&quot; value=&quot;Slide 13 - &amp;quot;Review of Learner Objectives&amp;quot;&quot;/&gt;&lt;property id=&quot;20307&quot; value=&quot;342&quot;/&gt;&lt;/object&gt;&lt;object type=&quot;3&quot; unique_id=&quot;10015&quot;&gt;&lt;property id=&quot;20148&quot; value=&quot;5&quot;/&gt;&lt;property id=&quot;20300&quot; value=&quot;Slide 14 - &amp;quot;References&amp;quot;&quot;/&gt;&lt;property id=&quot;20307&quot; value=&quot;350&quot;/&gt;&lt;/object&gt;&lt;object type=&quot;3&quot; unique_id=&quot;10016&quot;&gt;&lt;property id=&quot;20148&quot; value=&quot;5&quot;/&gt;&lt;property id=&quot;20300&quot; value=&quot;Slide 16 - &amp;quot;Key Points&amp;quot;&quot;/&gt;&lt;property id=&quot;20307&quot; value=&quot;344&quot;/&gt;&lt;/object&gt;&lt;object type=&quot;3&quot; unique_id=&quot;10017&quot;&gt;&lt;property id=&quot;20148&quot; value=&quot;5&quot;/&gt;&lt;property id=&quot;20300&quot; value=&quot;Slide 19 - &amp;quot;Basic Table Styles (1)&amp;quot;&quot;/&gt;&lt;property id=&quot;20307&quot; value=&quot;345&quot;/&gt;&lt;/object&gt;&lt;object type=&quot;3&quot; unique_id=&quot;10018&quot;&gt;&lt;property id=&quot;20148&quot; value=&quot;5&quot;/&gt;&lt;property id=&quot;20300&quot; value=&quot;Slide 20 - &amp;quot;Basic Table Styles (1)&amp;quot;&quot;/&gt;&lt;property id=&quot;20307&quot; value=&quot;346&quot;/&gt;&lt;/object&gt;&lt;object type=&quot;3&quot; unique_id=&quot;10019&quot;&gt;&lt;property id=&quot;20148&quot; value=&quot;5&quot;/&gt;&lt;property id=&quot;20300&quot; value=&quot;Slide 21 - &amp;quot;Theme Colors&amp;quot;&quot;/&gt;&lt;property id=&quot;20307&quot; value=&quot;349&quot;/&gt;&lt;/object&gt;&lt;object type=&quot;3&quot; unique_id=&quot;10020&quot;&gt;&lt;property id=&quot;20148&quot; value=&quot;5&quot;/&gt;&lt;property id=&quot;20300&quot; value=&quot;Slide 22 - &amp;quot;Shape Styles&amp;quot;&quot;/&gt;&lt;property id=&quot;20307&quot; value=&quot;347&quot;/&gt;&lt;/object&gt;&lt;object type=&quot;3&quot; unique_id=&quot;10021&quot;&gt;&lt;property id=&quot;20148&quot; value=&quot;5&quot;/&gt;&lt;property id=&quot;20300&quot; value=&quot;Slide 23 - &amp;quot;VMware Color Palette&amp;quot;&quot;/&gt;&lt;property id=&quot;20307&quot; value=&quot;348&quot;/&gt;&lt;/object&gt;&lt;object type=&quot;3&quot; unique_id=&quot;10022&quot;&gt;&lt;property id=&quot;20148&quot; value=&quot;5&quot;/&gt;&lt;property id=&quot;20300&quot; value=&quot;Slide 17 - &amp;quot;VMware Education Overview&amp;quot;&quot;/&gt;&lt;property id=&quot;20307&quot; value=&quot;353&quot;/&gt;&lt;/object&gt;&lt;object type=&quot;3&quot; unique_id=&quot;10023&quot;&gt;&lt;property id=&quot;20148&quot; value=&quot;5&quot;/&gt;&lt;property id=&quot;20300&quot; value=&quot;Slide 18 - &amp;quot;Animated Slide&amp;quot;&quot;/&gt;&lt;property id=&quot;20307&quot; value=&quot;352&quot;/&gt;&lt;/object&gt;&lt;object type=&quot;3&quot; unique_id=&quot;10156&quot;&gt;&lt;property id=&quot;20148&quot; value=&quot;5&quot;/&gt;&lt;property id=&quot;20300&quot; value=&quot;Slide 15 - &amp;quot;VMware Online Resources&amp;quot;&quot;/&gt;&lt;property id=&quot;20307&quot; value=&quot;354&quot;/&gt;&lt;/object&gt;&lt;object type=&quot;3&quot; unique_id=&quot;10249&quot;&gt;&lt;property id=&quot;20148&quot; value=&quot;5&quot;/&gt;&lt;property id=&quot;20300&quot; value=&quot;Slide 11 - &amp;quot;Labs&amp;quot;&quot;/&gt;&lt;property id=&quot;20307&quot; value=&quot;355&quot;/&gt;&lt;/object&gt;&lt;object type=&quot;3&quot; unique_id=&quot;47825&quot;&gt;&lt;property id=&quot;20148&quot; value=&quot;5&quot;/&gt;&lt;property id=&quot;20300&quot; value=&quot;Slide 10 - &amp;quot;Demonstration: &amp;lt;Demo_Title&amp;gt;&amp;quot;&quot;/&gt;&lt;property id=&quot;20307&quot; value=&quot;356&quot;/&gt;&lt;/object&gt;&lt;/object&gt;&lt;/object&gt;&lt;/database&gt;"/>
  <p:tag name="SECTOMILLISECCONVERTED" val="1"/>
  <p:tag name="ARTICULATE_DESIGN_ID_CORP_TEMPLATE_ILT" val="iISgXMud"/>
  <p:tag name="ARTICULATE_SLIDE_COUNT" val="2"/>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CORP_TEMPLATE_ILT">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lnSpc>
            <a:spcPct val="90000"/>
          </a:lnSpc>
          <a:defRPr dirty="0">
            <a:solidFill>
              <a:schemeClr val="tx2"/>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2"/>
          </a:solidFill>
          <a:miter lim="800000"/>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sz="1600" dirty="0" err="1" smtClean="0">
            <a:solidFill>
              <a:schemeClr val="tx2"/>
            </a:solidFill>
          </a:defRPr>
        </a:defPPr>
      </a:lstStyle>
    </a:txDef>
  </a:objectDefaults>
  <a:extraClrSchemeLst/>
  <a:custClrLst>
    <a:custClr name="PMS130">
      <a:srgbClr val="FDB813"/>
    </a:custClr>
    <a:custClr name="PMS144">
      <a:srgbClr val="F8981D"/>
    </a:custClr>
    <a:custClr name="PMS180">
      <a:srgbClr val="D9541E"/>
    </a:custClr>
    <a:custClr name="PMS1807">
      <a:srgbClr val="9E3039"/>
    </a:custClr>
    <a:custClr name="PMS195">
      <a:srgbClr val="820024"/>
    </a:custClr>
    <a:custClr name="PMS174">
      <a:srgbClr val="9A3B26"/>
    </a:custClr>
    <a:custClr name="PMS7519">
      <a:srgbClr val="574319"/>
    </a:custClr>
    <a:custClr name="PMS654">
      <a:srgbClr val="003D79"/>
    </a:custClr>
  </a:custClrLst>
</a:theme>
</file>

<file path=ppt/theme/theme2.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9977</Words>
  <Application>Microsoft Office PowerPoint</Application>
  <PresentationFormat>Widescreen</PresentationFormat>
  <Paragraphs>684</Paragraphs>
  <Slides>79</Slides>
  <Notes>79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79</vt:i4>
      </vt:variant>
    </vt:vector>
  </HeadingPairs>
  <TitlesOfParts>
    <vt:vector size="84" baseType="lpstr">
      <vt:lpstr>Arial</vt:lpstr>
      <vt:lpstr>Times New Roman</vt:lpstr>
      <vt:lpstr>Courier New</vt:lpstr>
      <vt:lpstr>Calibri</vt:lpstr>
      <vt:lpstr>CORP_TEMPLATE_ILT</vt:lpstr>
      <vt:lpstr>Module 8: Resource Management and Monitoring</vt:lpstr>
      <vt:lpstr>Importance</vt:lpstr>
      <vt:lpstr>Module Lessons</vt:lpstr>
      <vt:lpstr>Virtual Beans: Resource Management and Monitoring</vt:lpstr>
      <vt:lpstr>Lesson 1: Virtual CPU and Memory Concepts</vt:lpstr>
      <vt:lpstr>Learner Objectives</vt:lpstr>
      <vt:lpstr>Memory Virtualization Basics</vt:lpstr>
      <vt:lpstr>VM Memory Overcommitment</vt:lpstr>
      <vt:lpstr>Memory Overcommit Techniques</vt:lpstr>
      <vt:lpstr>Configuring Multicore VMs</vt:lpstr>
      <vt:lpstr>About Hyperthreading</vt:lpstr>
      <vt:lpstr>CPU Load Balancing</vt:lpstr>
      <vt:lpstr>Review of Learner Objectives</vt:lpstr>
      <vt:lpstr>Lesson 2: Resource Controls</vt:lpstr>
      <vt:lpstr>Learner Objectives</vt:lpstr>
      <vt:lpstr>Reservations, Limits, and Shares</vt:lpstr>
      <vt:lpstr>Resource Allocation Reservations: RAM</vt:lpstr>
      <vt:lpstr>Resource Allocation Reservations: CPU</vt:lpstr>
      <vt:lpstr>Resource Allocation Limits</vt:lpstr>
      <vt:lpstr>Resource Allocation Shares</vt:lpstr>
      <vt:lpstr>Resource Shares Example (1)</vt:lpstr>
      <vt:lpstr>Resource Shares Example (2)</vt:lpstr>
      <vt:lpstr>Resource Shares Example (3)</vt:lpstr>
      <vt:lpstr>Resource Shares Example (4)</vt:lpstr>
      <vt:lpstr>Defining Resource Allocation Settings for a VM</vt:lpstr>
      <vt:lpstr>Viewing VM Resource Allocation Settings</vt:lpstr>
      <vt:lpstr>Lab 22: Controlling VM Resources</vt:lpstr>
      <vt:lpstr>Review of Learner Objectives</vt:lpstr>
      <vt:lpstr>Lesson 3: Resource Monitoring Tools</vt:lpstr>
      <vt:lpstr>Learner Objectives</vt:lpstr>
      <vt:lpstr>Performance-Tuning Methodology</vt:lpstr>
      <vt:lpstr>Resource-Monitoring Tools</vt:lpstr>
      <vt:lpstr>Guest Operating System Monitoring Tools</vt:lpstr>
      <vt:lpstr>Using Perfmon to Monitor VM Resources</vt:lpstr>
      <vt:lpstr>Using esxtop to Monitor VM Resources</vt:lpstr>
      <vt:lpstr>Monitoring Inventory Objects with Performance Charts</vt:lpstr>
      <vt:lpstr>Working with Overview Performance Charts</vt:lpstr>
      <vt:lpstr>Working with Advanced Performance Charts</vt:lpstr>
      <vt:lpstr>Chart Options: Real-Time and Historical</vt:lpstr>
      <vt:lpstr>Chart Types: Bar and Pie</vt:lpstr>
      <vt:lpstr>Chart Types: Line</vt:lpstr>
      <vt:lpstr>Chart Types: Stacked</vt:lpstr>
      <vt:lpstr>Chart Types: Stacked Per VM</vt:lpstr>
      <vt:lpstr>Saving Charts</vt:lpstr>
      <vt:lpstr>About Objects and Counters</vt:lpstr>
      <vt:lpstr>About Statistics Types</vt:lpstr>
      <vt:lpstr>About Rollup</vt:lpstr>
      <vt:lpstr>Review of Learner Objectives</vt:lpstr>
      <vt:lpstr>Lesson 4: Monitoring Resource Use</vt:lpstr>
      <vt:lpstr>Learner Objectives</vt:lpstr>
      <vt:lpstr>Interpreting Data from Tools</vt:lpstr>
      <vt:lpstr>CPU-Constrained VMs (1)</vt:lpstr>
      <vt:lpstr>CPU-Constrained VMs (2)</vt:lpstr>
      <vt:lpstr>Memory-Constrained VMs (1)</vt:lpstr>
      <vt:lpstr>Memory-Constrained VMs (2)</vt:lpstr>
      <vt:lpstr>Memory-Constrained Hosts</vt:lpstr>
      <vt:lpstr>Disk-Constrained VMs</vt:lpstr>
      <vt:lpstr>Monitoring Disk Latency</vt:lpstr>
      <vt:lpstr>Network-Constrained VMs</vt:lpstr>
      <vt:lpstr>Lab 23: Monitoring Virtual Machine Performance</vt:lpstr>
      <vt:lpstr>Review of Learner Objectives</vt:lpstr>
      <vt:lpstr>Lesson 5: Using Alarms</vt:lpstr>
      <vt:lpstr>Learner Objectives</vt:lpstr>
      <vt:lpstr>About Alarms</vt:lpstr>
      <vt:lpstr>Predefined Alarms (1)</vt:lpstr>
      <vt:lpstr>Predefined Alarms (2)</vt:lpstr>
      <vt:lpstr>Creating a Custom Alarm</vt:lpstr>
      <vt:lpstr>Defining the Alarm Target Type</vt:lpstr>
      <vt:lpstr>Defining the Alarm Rule: Trigger (1)</vt:lpstr>
      <vt:lpstr>Defining the Alarm Rule: Trigger (2)</vt:lpstr>
      <vt:lpstr>Defining the Alarm Rule: Setting the Notification</vt:lpstr>
      <vt:lpstr>Defining the Alarm Reset Rules</vt:lpstr>
      <vt:lpstr>Enabling the Alarm</vt:lpstr>
      <vt:lpstr>Configuring vCenter Server Notifications</vt:lpstr>
      <vt:lpstr>Lab 24: Using Alarms</vt:lpstr>
      <vt:lpstr>Review of Learner Objectives</vt:lpstr>
      <vt:lpstr>Activity: Virtual Beans Resource Monitoring  (1)</vt:lpstr>
      <vt:lpstr>Activity: Virtual Beans Resource Management and Monitoring (2)</vt:lpstr>
      <vt:lpstr>Key Points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2014-01-24T17:41:39Z</dcterms:created>
  <dcterms:modified xsi:type="dcterms:W3CDTF">2020-04-16T18:02:45Z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ED8BB885-D5B6-46F3-BA1E-78804FD79BDE</vt:lpwstr>
  </property>
  <property fmtid="{D5CDD505-2E9C-101B-9397-08002B2CF9AE}" pid="3" name="ArticulatePath">
    <vt:lpwstr>2018CurrDevTemplate_030918_16x9</vt:lpwstr>
  </property>
  <property fmtid="{D5CDD505-2E9C-101B-9397-08002B2CF9AE}" pid="4" name="Option-CenterImages">
    <vt:lpwstr>No</vt:lpwstr>
  </property>
  <property fmtid="{D5CDD505-2E9C-101B-9397-08002B2CF9AE}" pid="5" name="Generated">
    <vt:filetime>2020-04-13T20:37:47Z</vt:filetime>
  </property>
  <property fmtid="{D5CDD505-2E9C-101B-9397-08002B2CF9AE}" pid="6" name="PowerPoint Output Version">
    <vt:lpwstr>2020.3 Build 20200317.0544</vt:lpwstr>
  </property>
</Properties>
</file>